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4"/>
  </p:notesMasterIdLst>
  <p:sldIdLst>
    <p:sldId id="256" r:id="rId2"/>
    <p:sldId id="257" r:id="rId3"/>
    <p:sldId id="258" r:id="rId4"/>
    <p:sldId id="311" r:id="rId5"/>
    <p:sldId id="312" r:id="rId6"/>
    <p:sldId id="262" r:id="rId7"/>
    <p:sldId id="267" r:id="rId8"/>
    <p:sldId id="274" r:id="rId9"/>
    <p:sldId id="313" r:id="rId10"/>
    <p:sldId id="276" r:id="rId11"/>
    <p:sldId id="301" r:id="rId12"/>
    <p:sldId id="278" r:id="rId13"/>
    <p:sldId id="303" r:id="rId14"/>
    <p:sldId id="314" r:id="rId15"/>
    <p:sldId id="271" r:id="rId16"/>
    <p:sldId id="293" r:id="rId17"/>
    <p:sldId id="279" r:id="rId18"/>
    <p:sldId id="281" r:id="rId19"/>
    <p:sldId id="297" r:id="rId20"/>
    <p:sldId id="283" r:id="rId21"/>
    <p:sldId id="289" r:id="rId22"/>
    <p:sldId id="296" r:id="rId23"/>
    <p:sldId id="299" r:id="rId24"/>
    <p:sldId id="302" r:id="rId25"/>
    <p:sldId id="285" r:id="rId26"/>
    <p:sldId id="287" r:id="rId27"/>
    <p:sldId id="286" r:id="rId28"/>
    <p:sldId id="294" r:id="rId29"/>
    <p:sldId id="310" r:id="rId30"/>
    <p:sldId id="305" r:id="rId31"/>
    <p:sldId id="316" r:id="rId32"/>
    <p:sldId id="317" r:id="rId3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77D4"/>
    <a:srgbClr val="E432ED"/>
    <a:srgbClr val="94EA7D"/>
    <a:srgbClr val="99F498"/>
    <a:srgbClr val="5CD09E"/>
    <a:srgbClr val="F00C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B5E35D-414F-18BA-B8DF-CF53E85C1850}" v="193" dt="2020-09-03T12:52:42.403"/>
    <p1510:client id="{69B51236-5CFE-C744-8459-1DD73C931C38}" v="1060" dt="2020-09-03T11:22:08.148"/>
    <p1510:client id="{C071438F-BF85-6D0E-1F65-E348E4F2DE4B}" v="331" dt="2020-09-03T11:29:18.863"/>
    <p1510:client id="{F41CAB54-8C84-430C-094D-B3F5C581E6E2}" v="328" dt="2020-09-03T06:26:42.069"/>
  </p1510:revLst>
</p1510:revInfo>
</file>

<file path=ppt/tableStyles.xml><?xml version="1.0" encoding="utf-8"?>
<a:tblStyleLst xmlns:a="http://schemas.openxmlformats.org/drawingml/2006/main" def="{5C22544A-7EE6-4342-B048-85BDC9FD1C3A}">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095325-9559-F340-9D0D-E0C431E7B6F8}" type="datetimeFigureOut">
              <a:rPr kumimoji="1" lang="ja-JP" altLang="en-US" smtClean="0"/>
              <a:t>2020/9/3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8A863F-17D1-AD49-A0A0-FB47AB7DE49B}" type="slidenum">
              <a:rPr kumimoji="1" lang="ja-JP" altLang="en-US" smtClean="0"/>
              <a:t>‹#›</a:t>
            </a:fld>
            <a:endParaRPr kumimoji="1" lang="ja-JP" altLang="en-US"/>
          </a:p>
        </p:txBody>
      </p:sp>
    </p:spTree>
    <p:extLst>
      <p:ext uri="{BB962C8B-B14F-4D97-AF65-F5344CB8AC3E}">
        <p14:creationId xmlns:p14="http://schemas.microsoft.com/office/powerpoint/2010/main" val="26255676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EF8A863F-17D1-AD49-A0A0-FB47AB7DE49B}" type="slidenum">
              <a:rPr kumimoji="1" lang="ja-JP" altLang="en-US" smtClean="0"/>
              <a:t>20</a:t>
            </a:fld>
            <a:endParaRPr kumimoji="1" lang="ja-JP" altLang="en-US"/>
          </a:p>
        </p:txBody>
      </p:sp>
    </p:spTree>
    <p:extLst>
      <p:ext uri="{BB962C8B-B14F-4D97-AF65-F5344CB8AC3E}">
        <p14:creationId xmlns:p14="http://schemas.microsoft.com/office/powerpoint/2010/main" val="123246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Ref idx="1001">
        <a:schemeClr val="bg2"/>
      </p:bgRef>
    </p:bg>
    <p:spTree>
      <p:nvGrpSpPr>
        <p:cNvPr id="1" name=""/>
        <p:cNvGrpSpPr/>
        <p:nvPr/>
      </p:nvGrpSpPr>
      <p:grpSpPr>
        <a:xfrm>
          <a:off x="0" y="0"/>
          <a:ext cx="0" cy="0"/>
          <a:chOff x="0" y="0"/>
          <a:chExt cx="0" cy="0"/>
        </a:xfrm>
      </p:grpSpPr>
      <p:sp>
        <p:nvSpPr>
          <p:cNvPr id="7" name="角丸四角形 6">
            <a:extLst>
              <a:ext uri="{FF2B5EF4-FFF2-40B4-BE49-F238E27FC236}">
                <a16:creationId xmlns:a16="http://schemas.microsoft.com/office/drawing/2014/main" id="{F3E28ECF-604B-5544-9299-F3FB55F8A6B7}"/>
              </a:ext>
            </a:extLst>
          </p:cNvPr>
          <p:cNvSpPr/>
          <p:nvPr userDrawn="1"/>
        </p:nvSpPr>
        <p:spPr>
          <a:xfrm>
            <a:off x="1154097" y="825623"/>
            <a:ext cx="9845336" cy="4678532"/>
          </a:xfrm>
          <a:prstGeom prst="roundRect">
            <a:avLst/>
          </a:prstGeom>
          <a:solidFill>
            <a:srgbClr val="8977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6046C10C-A9D8-284B-B30C-9C12DF195EB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D8A77493-DFAA-F940-8910-831A8B4DB41D}"/>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730EBA9-A1C9-9B4C-B6D7-BF9FFA9DA8E6}"/>
              </a:ext>
            </a:extLst>
          </p:cNvPr>
          <p:cNvSpPr>
            <a:spLocks noGrp="1"/>
          </p:cNvSpPr>
          <p:nvPr>
            <p:ph type="dt" sz="half" idx="10"/>
          </p:nvPr>
        </p:nvSpPr>
        <p:spPr/>
        <p:txBody>
          <a:bodyPr/>
          <a:lstStyle/>
          <a:p>
            <a:fld id="{06F69666-A42C-F14C-802C-AFF43419E536}" type="datetime1">
              <a:rPr kumimoji="1" lang="ja-JP" altLang="en-US" smtClean="0"/>
              <a:t>2020/9/3</a:t>
            </a:fld>
            <a:endParaRPr kumimoji="1" lang="ja-JP" altLang="en-US"/>
          </a:p>
        </p:txBody>
      </p:sp>
      <p:sp>
        <p:nvSpPr>
          <p:cNvPr id="5" name="フッター プレースホルダー 4">
            <a:extLst>
              <a:ext uri="{FF2B5EF4-FFF2-40B4-BE49-F238E27FC236}">
                <a16:creationId xmlns:a16="http://schemas.microsoft.com/office/drawing/2014/main" id="{92F677FF-BAC6-7548-B01C-6CF51D640127}"/>
              </a:ext>
            </a:extLst>
          </p:cNvPr>
          <p:cNvSpPr>
            <a:spLocks noGrp="1"/>
          </p:cNvSpPr>
          <p:nvPr>
            <p:ph type="ftr" sz="quarter" idx="11"/>
          </p:nvPr>
        </p:nvSpPr>
        <p:spPr/>
        <p:txBody>
          <a:bodyPr/>
          <a:lstStyle/>
          <a:p>
            <a:r>
              <a:rPr kumimoji="1" lang="ja-JP" altLang="en-US"/>
              <a:t>出典：公益社団法人　日本レコード協会​ 「音楽メディアユーザー実態調査</a:t>
            </a:r>
            <a:r>
              <a:rPr kumimoji="1" lang="en-US" altLang="ja-JP"/>
              <a:t>2019</a:t>
            </a:r>
            <a:r>
              <a:rPr kumimoji="1" lang="ja-JP" altLang="en-US"/>
              <a:t>年度」​を基に作成 </a:t>
            </a:r>
          </a:p>
        </p:txBody>
      </p:sp>
      <p:sp>
        <p:nvSpPr>
          <p:cNvPr id="6" name="スライド番号プレースホルダー 5">
            <a:extLst>
              <a:ext uri="{FF2B5EF4-FFF2-40B4-BE49-F238E27FC236}">
                <a16:creationId xmlns:a16="http://schemas.microsoft.com/office/drawing/2014/main" id="{3BDD9CF5-A7AC-B842-B3B9-2E6371F9A8B0}"/>
              </a:ext>
            </a:extLst>
          </p:cNvPr>
          <p:cNvSpPr>
            <a:spLocks noGrp="1"/>
          </p:cNvSpPr>
          <p:nvPr>
            <p:ph type="sldNum" sz="quarter" idx="12"/>
          </p:nvPr>
        </p:nvSpPr>
        <p:spPr/>
        <p:txBody>
          <a:bodyPr/>
          <a:lstStyle/>
          <a:p>
            <a:fld id="{3D6D3A38-5440-134B-BA50-5B50EDEFC3F3}" type="slidenum">
              <a:rPr kumimoji="1" lang="ja-JP" altLang="en-US" smtClean="0"/>
              <a:t>‹#›</a:t>
            </a:fld>
            <a:endParaRPr kumimoji="1" lang="ja-JP" altLang="en-US"/>
          </a:p>
        </p:txBody>
      </p:sp>
    </p:spTree>
    <p:extLst>
      <p:ext uri="{BB962C8B-B14F-4D97-AF65-F5344CB8AC3E}">
        <p14:creationId xmlns:p14="http://schemas.microsoft.com/office/powerpoint/2010/main" val="70677766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7DEC56-3B6C-8641-B427-A1EF5784BCF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1044D61-2A7D-084F-B12E-B65B7C52839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0C567CE-7376-E44D-999F-46A93525C1BD}"/>
              </a:ext>
            </a:extLst>
          </p:cNvPr>
          <p:cNvSpPr>
            <a:spLocks noGrp="1"/>
          </p:cNvSpPr>
          <p:nvPr>
            <p:ph type="dt" sz="half" idx="10"/>
          </p:nvPr>
        </p:nvSpPr>
        <p:spPr/>
        <p:txBody>
          <a:bodyPr/>
          <a:lstStyle/>
          <a:p>
            <a:fld id="{CF77D6FA-1ADC-674C-AE3D-4AE1D01672A6}" type="datetime1">
              <a:rPr kumimoji="1" lang="ja-JP" altLang="en-US" smtClean="0"/>
              <a:t>2020/9/3</a:t>
            </a:fld>
            <a:endParaRPr kumimoji="1" lang="ja-JP" altLang="en-US"/>
          </a:p>
        </p:txBody>
      </p:sp>
      <p:sp>
        <p:nvSpPr>
          <p:cNvPr id="5" name="フッター プレースホルダー 4">
            <a:extLst>
              <a:ext uri="{FF2B5EF4-FFF2-40B4-BE49-F238E27FC236}">
                <a16:creationId xmlns:a16="http://schemas.microsoft.com/office/drawing/2014/main" id="{EABB3877-8BF7-0644-9A1F-4F30D93A6327}"/>
              </a:ext>
            </a:extLst>
          </p:cNvPr>
          <p:cNvSpPr>
            <a:spLocks noGrp="1"/>
          </p:cNvSpPr>
          <p:nvPr>
            <p:ph type="ftr" sz="quarter" idx="11"/>
          </p:nvPr>
        </p:nvSpPr>
        <p:spPr/>
        <p:txBody>
          <a:bodyPr/>
          <a:lstStyle/>
          <a:p>
            <a:r>
              <a:rPr kumimoji="1" lang="ja-JP" altLang="en-US"/>
              <a:t>出典：公益社団法人　日本レコード協会​ 「音楽メディアユーザー実態調査</a:t>
            </a:r>
            <a:r>
              <a:rPr kumimoji="1" lang="en-US" altLang="ja-JP"/>
              <a:t>2019</a:t>
            </a:r>
            <a:r>
              <a:rPr kumimoji="1" lang="ja-JP" altLang="en-US"/>
              <a:t>年度」​を基に作成 </a:t>
            </a:r>
          </a:p>
        </p:txBody>
      </p:sp>
      <p:sp>
        <p:nvSpPr>
          <p:cNvPr id="6" name="スライド番号プレースホルダー 5">
            <a:extLst>
              <a:ext uri="{FF2B5EF4-FFF2-40B4-BE49-F238E27FC236}">
                <a16:creationId xmlns:a16="http://schemas.microsoft.com/office/drawing/2014/main" id="{E3DD244B-B518-724E-B910-7084E8B49B65}"/>
              </a:ext>
            </a:extLst>
          </p:cNvPr>
          <p:cNvSpPr>
            <a:spLocks noGrp="1"/>
          </p:cNvSpPr>
          <p:nvPr>
            <p:ph type="sldNum" sz="quarter" idx="12"/>
          </p:nvPr>
        </p:nvSpPr>
        <p:spPr/>
        <p:txBody>
          <a:bodyPr/>
          <a:lstStyle/>
          <a:p>
            <a:fld id="{3D6D3A38-5440-134B-BA50-5B50EDEFC3F3}" type="slidenum">
              <a:rPr kumimoji="1" lang="ja-JP" altLang="en-US" smtClean="0"/>
              <a:t>‹#›</a:t>
            </a:fld>
            <a:endParaRPr kumimoji="1" lang="ja-JP" altLang="en-US"/>
          </a:p>
        </p:txBody>
      </p:sp>
    </p:spTree>
    <p:extLst>
      <p:ext uri="{BB962C8B-B14F-4D97-AF65-F5344CB8AC3E}">
        <p14:creationId xmlns:p14="http://schemas.microsoft.com/office/powerpoint/2010/main" val="245223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3AA17E1-641A-554A-9F49-965A5BE03EB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2E6C994-E3DA-3142-88A4-3F07ABCDB8A5}"/>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C8CEF61-0A46-8148-B58A-98D1DBCA9E1C}"/>
              </a:ext>
            </a:extLst>
          </p:cNvPr>
          <p:cNvSpPr>
            <a:spLocks noGrp="1"/>
          </p:cNvSpPr>
          <p:nvPr>
            <p:ph type="dt" sz="half" idx="10"/>
          </p:nvPr>
        </p:nvSpPr>
        <p:spPr/>
        <p:txBody>
          <a:bodyPr/>
          <a:lstStyle/>
          <a:p>
            <a:fld id="{B142EFF1-ADC7-994A-9627-2B5EDF8C99CF}" type="datetime1">
              <a:rPr kumimoji="1" lang="ja-JP" altLang="en-US" smtClean="0"/>
              <a:t>2020/9/3</a:t>
            </a:fld>
            <a:endParaRPr kumimoji="1" lang="ja-JP" altLang="en-US"/>
          </a:p>
        </p:txBody>
      </p:sp>
      <p:sp>
        <p:nvSpPr>
          <p:cNvPr id="5" name="フッター プレースホルダー 4">
            <a:extLst>
              <a:ext uri="{FF2B5EF4-FFF2-40B4-BE49-F238E27FC236}">
                <a16:creationId xmlns:a16="http://schemas.microsoft.com/office/drawing/2014/main" id="{9C09798C-340A-BE48-B26A-B4CD6C951A81}"/>
              </a:ext>
            </a:extLst>
          </p:cNvPr>
          <p:cNvSpPr>
            <a:spLocks noGrp="1"/>
          </p:cNvSpPr>
          <p:nvPr>
            <p:ph type="ftr" sz="quarter" idx="11"/>
          </p:nvPr>
        </p:nvSpPr>
        <p:spPr/>
        <p:txBody>
          <a:bodyPr/>
          <a:lstStyle/>
          <a:p>
            <a:r>
              <a:rPr kumimoji="1" lang="ja-JP" altLang="en-US"/>
              <a:t>出典：公益社団法人　日本レコード協会​ 「音楽メディアユーザー実態調査</a:t>
            </a:r>
            <a:r>
              <a:rPr kumimoji="1" lang="en-US" altLang="ja-JP"/>
              <a:t>2019</a:t>
            </a:r>
            <a:r>
              <a:rPr kumimoji="1" lang="ja-JP" altLang="en-US"/>
              <a:t>年度」​を基に作成 </a:t>
            </a:r>
          </a:p>
        </p:txBody>
      </p:sp>
      <p:sp>
        <p:nvSpPr>
          <p:cNvPr id="6" name="スライド番号プレースホルダー 5">
            <a:extLst>
              <a:ext uri="{FF2B5EF4-FFF2-40B4-BE49-F238E27FC236}">
                <a16:creationId xmlns:a16="http://schemas.microsoft.com/office/drawing/2014/main" id="{4BBBFFCE-8194-DA48-BCA2-D8AFADECFEED}"/>
              </a:ext>
            </a:extLst>
          </p:cNvPr>
          <p:cNvSpPr>
            <a:spLocks noGrp="1"/>
          </p:cNvSpPr>
          <p:nvPr>
            <p:ph type="sldNum" sz="quarter" idx="12"/>
          </p:nvPr>
        </p:nvSpPr>
        <p:spPr/>
        <p:txBody>
          <a:bodyPr/>
          <a:lstStyle/>
          <a:p>
            <a:fld id="{3D6D3A38-5440-134B-BA50-5B50EDEFC3F3}" type="slidenum">
              <a:rPr kumimoji="1" lang="ja-JP" altLang="en-US" smtClean="0"/>
              <a:t>‹#›</a:t>
            </a:fld>
            <a:endParaRPr kumimoji="1" lang="ja-JP" altLang="en-US"/>
          </a:p>
        </p:txBody>
      </p:sp>
    </p:spTree>
    <p:extLst>
      <p:ext uri="{BB962C8B-B14F-4D97-AF65-F5344CB8AC3E}">
        <p14:creationId xmlns:p14="http://schemas.microsoft.com/office/powerpoint/2010/main" val="656480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8" name="片側の 2 つの角を丸めた四角形 7">
            <a:extLst>
              <a:ext uri="{FF2B5EF4-FFF2-40B4-BE49-F238E27FC236}">
                <a16:creationId xmlns:a16="http://schemas.microsoft.com/office/drawing/2014/main" id="{B3BCA4CB-B670-094A-9F7F-F9EFCDC17C6D}"/>
              </a:ext>
            </a:extLst>
          </p:cNvPr>
          <p:cNvSpPr/>
          <p:nvPr userDrawn="1"/>
        </p:nvSpPr>
        <p:spPr>
          <a:xfrm>
            <a:off x="0" y="6339673"/>
            <a:ext cx="12192000" cy="580571"/>
          </a:xfrm>
          <a:prstGeom prst="round2SameRect">
            <a:avLst/>
          </a:prstGeom>
          <a:solidFill>
            <a:srgbClr val="8977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片側の 2 つの角を丸めた四角形 6">
            <a:extLst>
              <a:ext uri="{FF2B5EF4-FFF2-40B4-BE49-F238E27FC236}">
                <a16:creationId xmlns:a16="http://schemas.microsoft.com/office/drawing/2014/main" id="{6FCA61A5-5F25-D14C-BF8D-47F897047A7D}"/>
              </a:ext>
            </a:extLst>
          </p:cNvPr>
          <p:cNvSpPr/>
          <p:nvPr userDrawn="1"/>
        </p:nvSpPr>
        <p:spPr>
          <a:xfrm rot="10800000">
            <a:off x="0" y="0"/>
            <a:ext cx="12192000" cy="994299"/>
          </a:xfrm>
          <a:prstGeom prst="round2SameRect">
            <a:avLst/>
          </a:prstGeom>
          <a:solidFill>
            <a:srgbClr val="8977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241FEA4F-1642-7E4A-B3DB-2A08600C5C5A}"/>
              </a:ext>
            </a:extLst>
          </p:cNvPr>
          <p:cNvSpPr>
            <a:spLocks noGrp="1"/>
          </p:cNvSpPr>
          <p:nvPr>
            <p:ph type="title"/>
          </p:nvPr>
        </p:nvSpPr>
        <p:spPr>
          <a:xfrm>
            <a:off x="0" y="18255"/>
            <a:ext cx="10515600" cy="994301"/>
          </a:xfrm>
        </p:spPr>
        <p:txBody>
          <a:bodyPr/>
          <a:lstStyle>
            <a:lvl1pPr>
              <a:defRPr b="0" i="0">
                <a:solidFill>
                  <a:schemeClr val="bg1"/>
                </a:solidFill>
                <a:latin typeface="Futura Condensed Medium" panose="020B0602020204020303" pitchFamily="34" charset="-79"/>
                <a:cs typeface="Futura Condensed Medium" panose="020B0602020204020303" pitchFamily="34" charset="-79"/>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9CA5D10-C8DC-7441-AF2E-743D3B3D770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246BDCF-9470-2844-8094-CAE8E5CD4E72}"/>
              </a:ext>
            </a:extLst>
          </p:cNvPr>
          <p:cNvSpPr>
            <a:spLocks noGrp="1"/>
          </p:cNvSpPr>
          <p:nvPr>
            <p:ph type="dt" sz="half" idx="10"/>
          </p:nvPr>
        </p:nvSpPr>
        <p:spPr/>
        <p:txBody>
          <a:bodyPr/>
          <a:lstStyle/>
          <a:p>
            <a:fld id="{29466A07-E1A1-4149-A96A-F59D74B05000}" type="datetime1">
              <a:rPr kumimoji="1" lang="ja-JP" altLang="en-US" smtClean="0"/>
              <a:t>2020/9/3</a:t>
            </a:fld>
            <a:endParaRPr kumimoji="1" lang="ja-JP" altLang="en-US"/>
          </a:p>
        </p:txBody>
      </p:sp>
      <p:sp>
        <p:nvSpPr>
          <p:cNvPr id="5" name="フッター プレースホルダー 4">
            <a:extLst>
              <a:ext uri="{FF2B5EF4-FFF2-40B4-BE49-F238E27FC236}">
                <a16:creationId xmlns:a16="http://schemas.microsoft.com/office/drawing/2014/main" id="{54432B49-C7B3-304C-96A8-3DBD7120549D}"/>
              </a:ext>
            </a:extLst>
          </p:cNvPr>
          <p:cNvSpPr>
            <a:spLocks noGrp="1"/>
          </p:cNvSpPr>
          <p:nvPr>
            <p:ph type="ftr" sz="quarter" idx="11"/>
          </p:nvPr>
        </p:nvSpPr>
        <p:spPr/>
        <p:txBody>
          <a:bodyPr/>
          <a:lstStyle/>
          <a:p>
            <a:r>
              <a:rPr kumimoji="1" lang="ja-JP" altLang="en-US"/>
              <a:t>出典：公益社団法人　日本レコード協会​ 「音楽メディアユーザー実態調査</a:t>
            </a:r>
            <a:r>
              <a:rPr kumimoji="1" lang="en-US" altLang="ja-JP"/>
              <a:t>2019</a:t>
            </a:r>
            <a:r>
              <a:rPr kumimoji="1" lang="ja-JP" altLang="en-US"/>
              <a:t>年度」​を基に作成 </a:t>
            </a:r>
          </a:p>
        </p:txBody>
      </p:sp>
      <p:sp>
        <p:nvSpPr>
          <p:cNvPr id="6" name="スライド番号プレースホルダー 5">
            <a:extLst>
              <a:ext uri="{FF2B5EF4-FFF2-40B4-BE49-F238E27FC236}">
                <a16:creationId xmlns:a16="http://schemas.microsoft.com/office/drawing/2014/main" id="{F7AC2BB7-2EB2-C44A-A3C9-30351C9AF778}"/>
              </a:ext>
            </a:extLst>
          </p:cNvPr>
          <p:cNvSpPr>
            <a:spLocks noGrp="1"/>
          </p:cNvSpPr>
          <p:nvPr>
            <p:ph type="sldNum" sz="quarter" idx="12"/>
          </p:nvPr>
        </p:nvSpPr>
        <p:spPr/>
        <p:txBody>
          <a:bodyPr/>
          <a:lstStyle/>
          <a:p>
            <a:fld id="{3D6D3A38-5440-134B-BA50-5B50EDEFC3F3}" type="slidenum">
              <a:rPr kumimoji="1" lang="ja-JP" altLang="en-US" smtClean="0"/>
              <a:t>‹#›</a:t>
            </a:fld>
            <a:endParaRPr kumimoji="1" lang="ja-JP" altLang="en-US"/>
          </a:p>
        </p:txBody>
      </p:sp>
    </p:spTree>
    <p:extLst>
      <p:ext uri="{BB962C8B-B14F-4D97-AF65-F5344CB8AC3E}">
        <p14:creationId xmlns:p14="http://schemas.microsoft.com/office/powerpoint/2010/main" val="3357763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F23A94-F2BA-1146-8203-C81F408C46A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0010E3D-BAF6-A54F-8B4C-7842A26BB10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BBF1D123-CA30-B54A-80F5-46882613CBFA}"/>
              </a:ext>
            </a:extLst>
          </p:cNvPr>
          <p:cNvSpPr>
            <a:spLocks noGrp="1"/>
          </p:cNvSpPr>
          <p:nvPr>
            <p:ph type="dt" sz="half" idx="10"/>
          </p:nvPr>
        </p:nvSpPr>
        <p:spPr/>
        <p:txBody>
          <a:bodyPr/>
          <a:lstStyle/>
          <a:p>
            <a:fld id="{11A749E2-DA0C-7C43-BF3E-74A93676D75B}" type="datetime1">
              <a:rPr kumimoji="1" lang="ja-JP" altLang="en-US" smtClean="0"/>
              <a:t>2020/9/3</a:t>
            </a:fld>
            <a:endParaRPr kumimoji="1" lang="ja-JP" altLang="en-US"/>
          </a:p>
        </p:txBody>
      </p:sp>
      <p:sp>
        <p:nvSpPr>
          <p:cNvPr id="5" name="フッター プレースホルダー 4">
            <a:extLst>
              <a:ext uri="{FF2B5EF4-FFF2-40B4-BE49-F238E27FC236}">
                <a16:creationId xmlns:a16="http://schemas.microsoft.com/office/drawing/2014/main" id="{DD8B2A91-031D-2546-8F4E-B3094186FD1C}"/>
              </a:ext>
            </a:extLst>
          </p:cNvPr>
          <p:cNvSpPr>
            <a:spLocks noGrp="1"/>
          </p:cNvSpPr>
          <p:nvPr>
            <p:ph type="ftr" sz="quarter" idx="11"/>
          </p:nvPr>
        </p:nvSpPr>
        <p:spPr/>
        <p:txBody>
          <a:bodyPr/>
          <a:lstStyle/>
          <a:p>
            <a:r>
              <a:rPr kumimoji="1" lang="ja-JP" altLang="en-US"/>
              <a:t>出典：公益社団法人　日本レコード協会​ 「音楽メディアユーザー実態調査</a:t>
            </a:r>
            <a:r>
              <a:rPr kumimoji="1" lang="en-US" altLang="ja-JP"/>
              <a:t>2019</a:t>
            </a:r>
            <a:r>
              <a:rPr kumimoji="1" lang="ja-JP" altLang="en-US"/>
              <a:t>年度」​を基に作成 </a:t>
            </a:r>
          </a:p>
        </p:txBody>
      </p:sp>
      <p:sp>
        <p:nvSpPr>
          <p:cNvPr id="6" name="スライド番号プレースホルダー 5">
            <a:extLst>
              <a:ext uri="{FF2B5EF4-FFF2-40B4-BE49-F238E27FC236}">
                <a16:creationId xmlns:a16="http://schemas.microsoft.com/office/drawing/2014/main" id="{2FA61498-A874-6C4B-9E04-98E4542B14BF}"/>
              </a:ext>
            </a:extLst>
          </p:cNvPr>
          <p:cNvSpPr>
            <a:spLocks noGrp="1"/>
          </p:cNvSpPr>
          <p:nvPr>
            <p:ph type="sldNum" sz="quarter" idx="12"/>
          </p:nvPr>
        </p:nvSpPr>
        <p:spPr/>
        <p:txBody>
          <a:bodyPr/>
          <a:lstStyle/>
          <a:p>
            <a:fld id="{3D6D3A38-5440-134B-BA50-5B50EDEFC3F3}" type="slidenum">
              <a:rPr kumimoji="1" lang="ja-JP" altLang="en-US" smtClean="0"/>
              <a:t>‹#›</a:t>
            </a:fld>
            <a:endParaRPr kumimoji="1" lang="ja-JP" altLang="en-US"/>
          </a:p>
        </p:txBody>
      </p:sp>
    </p:spTree>
    <p:extLst>
      <p:ext uri="{BB962C8B-B14F-4D97-AF65-F5344CB8AC3E}">
        <p14:creationId xmlns:p14="http://schemas.microsoft.com/office/powerpoint/2010/main" val="3720108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F3B8F1-8D9F-FB45-929F-AACAFD8BC1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C79D1E6-C18C-1A48-9DD5-FD06B49289E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0EEBAF5-7324-2444-8F83-F04B2B6B5DCB}"/>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0EBD1BF-4003-5B42-9A7D-9FCF4AE4673A}"/>
              </a:ext>
            </a:extLst>
          </p:cNvPr>
          <p:cNvSpPr>
            <a:spLocks noGrp="1"/>
          </p:cNvSpPr>
          <p:nvPr>
            <p:ph type="dt" sz="half" idx="10"/>
          </p:nvPr>
        </p:nvSpPr>
        <p:spPr/>
        <p:txBody>
          <a:bodyPr/>
          <a:lstStyle/>
          <a:p>
            <a:fld id="{DF15C318-D303-7E42-851C-3B977C4D911F}" type="datetime1">
              <a:rPr kumimoji="1" lang="ja-JP" altLang="en-US" smtClean="0"/>
              <a:t>2020/9/3</a:t>
            </a:fld>
            <a:endParaRPr kumimoji="1" lang="ja-JP" altLang="en-US"/>
          </a:p>
        </p:txBody>
      </p:sp>
      <p:sp>
        <p:nvSpPr>
          <p:cNvPr id="6" name="フッター プレースホルダー 5">
            <a:extLst>
              <a:ext uri="{FF2B5EF4-FFF2-40B4-BE49-F238E27FC236}">
                <a16:creationId xmlns:a16="http://schemas.microsoft.com/office/drawing/2014/main" id="{4A34AADC-7182-8F48-9563-9A2BC5819906}"/>
              </a:ext>
            </a:extLst>
          </p:cNvPr>
          <p:cNvSpPr>
            <a:spLocks noGrp="1"/>
          </p:cNvSpPr>
          <p:nvPr>
            <p:ph type="ftr" sz="quarter" idx="11"/>
          </p:nvPr>
        </p:nvSpPr>
        <p:spPr/>
        <p:txBody>
          <a:bodyPr/>
          <a:lstStyle/>
          <a:p>
            <a:r>
              <a:rPr kumimoji="1" lang="ja-JP" altLang="en-US"/>
              <a:t>出典：公益社団法人　日本レコード協会​ 「音楽メディアユーザー実態調査</a:t>
            </a:r>
            <a:r>
              <a:rPr kumimoji="1" lang="en-US" altLang="ja-JP"/>
              <a:t>2019</a:t>
            </a:r>
            <a:r>
              <a:rPr kumimoji="1" lang="ja-JP" altLang="en-US"/>
              <a:t>年度」​を基に作成 </a:t>
            </a:r>
          </a:p>
        </p:txBody>
      </p:sp>
      <p:sp>
        <p:nvSpPr>
          <p:cNvPr id="7" name="スライド番号プレースホルダー 6">
            <a:extLst>
              <a:ext uri="{FF2B5EF4-FFF2-40B4-BE49-F238E27FC236}">
                <a16:creationId xmlns:a16="http://schemas.microsoft.com/office/drawing/2014/main" id="{272E2481-CD50-FB42-A823-917FCAA9A35E}"/>
              </a:ext>
            </a:extLst>
          </p:cNvPr>
          <p:cNvSpPr>
            <a:spLocks noGrp="1"/>
          </p:cNvSpPr>
          <p:nvPr>
            <p:ph type="sldNum" sz="quarter" idx="12"/>
          </p:nvPr>
        </p:nvSpPr>
        <p:spPr/>
        <p:txBody>
          <a:bodyPr/>
          <a:lstStyle/>
          <a:p>
            <a:fld id="{3D6D3A38-5440-134B-BA50-5B50EDEFC3F3}" type="slidenum">
              <a:rPr kumimoji="1" lang="ja-JP" altLang="en-US" smtClean="0"/>
              <a:t>‹#›</a:t>
            </a:fld>
            <a:endParaRPr kumimoji="1" lang="ja-JP" altLang="en-US"/>
          </a:p>
        </p:txBody>
      </p:sp>
    </p:spTree>
    <p:extLst>
      <p:ext uri="{BB962C8B-B14F-4D97-AF65-F5344CB8AC3E}">
        <p14:creationId xmlns:p14="http://schemas.microsoft.com/office/powerpoint/2010/main" val="1090016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2BADF4-723E-944B-892C-E6F0617091D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6ADFF17-72E5-8041-8CBC-188B6E78C5B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4A137A1-A277-D44F-AEE8-B556BF9E4E18}"/>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DDD2E29-D9A9-FC48-ACEA-CD1227896A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5971267-C5F3-5D44-9973-766B1E7678B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724CEAD-4FFC-D347-B5A1-8E49B1F76B1A}"/>
              </a:ext>
            </a:extLst>
          </p:cNvPr>
          <p:cNvSpPr>
            <a:spLocks noGrp="1"/>
          </p:cNvSpPr>
          <p:nvPr>
            <p:ph type="dt" sz="half" idx="10"/>
          </p:nvPr>
        </p:nvSpPr>
        <p:spPr/>
        <p:txBody>
          <a:bodyPr/>
          <a:lstStyle/>
          <a:p>
            <a:fld id="{39C1A542-FFBB-774F-B5CD-8A302AB65252}" type="datetime1">
              <a:rPr kumimoji="1" lang="ja-JP" altLang="en-US" smtClean="0"/>
              <a:t>2020/9/3</a:t>
            </a:fld>
            <a:endParaRPr kumimoji="1" lang="ja-JP" altLang="en-US"/>
          </a:p>
        </p:txBody>
      </p:sp>
      <p:sp>
        <p:nvSpPr>
          <p:cNvPr id="8" name="フッター プレースホルダー 7">
            <a:extLst>
              <a:ext uri="{FF2B5EF4-FFF2-40B4-BE49-F238E27FC236}">
                <a16:creationId xmlns:a16="http://schemas.microsoft.com/office/drawing/2014/main" id="{44FAC810-01BD-2B48-8400-7A62C649FCF3}"/>
              </a:ext>
            </a:extLst>
          </p:cNvPr>
          <p:cNvSpPr>
            <a:spLocks noGrp="1"/>
          </p:cNvSpPr>
          <p:nvPr>
            <p:ph type="ftr" sz="quarter" idx="11"/>
          </p:nvPr>
        </p:nvSpPr>
        <p:spPr/>
        <p:txBody>
          <a:bodyPr/>
          <a:lstStyle/>
          <a:p>
            <a:r>
              <a:rPr kumimoji="1" lang="ja-JP" altLang="en-US"/>
              <a:t>出典：公益社団法人　日本レコード協会​ 「音楽メディアユーザー実態調査</a:t>
            </a:r>
            <a:r>
              <a:rPr kumimoji="1" lang="en-US" altLang="ja-JP"/>
              <a:t>2019</a:t>
            </a:r>
            <a:r>
              <a:rPr kumimoji="1" lang="ja-JP" altLang="en-US"/>
              <a:t>年度」​を基に作成 </a:t>
            </a:r>
          </a:p>
        </p:txBody>
      </p:sp>
      <p:sp>
        <p:nvSpPr>
          <p:cNvPr id="9" name="スライド番号プレースホルダー 8">
            <a:extLst>
              <a:ext uri="{FF2B5EF4-FFF2-40B4-BE49-F238E27FC236}">
                <a16:creationId xmlns:a16="http://schemas.microsoft.com/office/drawing/2014/main" id="{5ED421D0-3C61-1C41-A3BB-F71F716F74BB}"/>
              </a:ext>
            </a:extLst>
          </p:cNvPr>
          <p:cNvSpPr>
            <a:spLocks noGrp="1"/>
          </p:cNvSpPr>
          <p:nvPr>
            <p:ph type="sldNum" sz="quarter" idx="12"/>
          </p:nvPr>
        </p:nvSpPr>
        <p:spPr/>
        <p:txBody>
          <a:bodyPr/>
          <a:lstStyle/>
          <a:p>
            <a:fld id="{3D6D3A38-5440-134B-BA50-5B50EDEFC3F3}" type="slidenum">
              <a:rPr kumimoji="1" lang="ja-JP" altLang="en-US" smtClean="0"/>
              <a:t>‹#›</a:t>
            </a:fld>
            <a:endParaRPr kumimoji="1" lang="ja-JP" altLang="en-US"/>
          </a:p>
        </p:txBody>
      </p:sp>
    </p:spTree>
    <p:extLst>
      <p:ext uri="{BB962C8B-B14F-4D97-AF65-F5344CB8AC3E}">
        <p14:creationId xmlns:p14="http://schemas.microsoft.com/office/powerpoint/2010/main" val="1205266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7A3611-063A-7D45-870B-65896C73A21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9B08021-1E5E-404B-8ECB-67A24C764EBF}"/>
              </a:ext>
            </a:extLst>
          </p:cNvPr>
          <p:cNvSpPr>
            <a:spLocks noGrp="1"/>
          </p:cNvSpPr>
          <p:nvPr>
            <p:ph type="dt" sz="half" idx="10"/>
          </p:nvPr>
        </p:nvSpPr>
        <p:spPr/>
        <p:txBody>
          <a:bodyPr/>
          <a:lstStyle/>
          <a:p>
            <a:fld id="{CE2FF008-4686-EE48-9A1A-6F80347E3C16}" type="datetime1">
              <a:rPr kumimoji="1" lang="ja-JP" altLang="en-US" smtClean="0"/>
              <a:t>2020/9/3</a:t>
            </a:fld>
            <a:endParaRPr kumimoji="1" lang="ja-JP" altLang="en-US"/>
          </a:p>
        </p:txBody>
      </p:sp>
      <p:sp>
        <p:nvSpPr>
          <p:cNvPr id="4" name="フッター プレースホルダー 3">
            <a:extLst>
              <a:ext uri="{FF2B5EF4-FFF2-40B4-BE49-F238E27FC236}">
                <a16:creationId xmlns:a16="http://schemas.microsoft.com/office/drawing/2014/main" id="{B0C31DBF-5360-9E4E-809E-E78D7EE8D116}"/>
              </a:ext>
            </a:extLst>
          </p:cNvPr>
          <p:cNvSpPr>
            <a:spLocks noGrp="1"/>
          </p:cNvSpPr>
          <p:nvPr>
            <p:ph type="ftr" sz="quarter" idx="11"/>
          </p:nvPr>
        </p:nvSpPr>
        <p:spPr/>
        <p:txBody>
          <a:bodyPr/>
          <a:lstStyle/>
          <a:p>
            <a:r>
              <a:rPr kumimoji="1" lang="ja-JP" altLang="en-US"/>
              <a:t>出典：公益社団法人　日本レコード協会​ 「音楽メディアユーザー実態調査</a:t>
            </a:r>
            <a:r>
              <a:rPr kumimoji="1" lang="en-US" altLang="ja-JP"/>
              <a:t>2019</a:t>
            </a:r>
            <a:r>
              <a:rPr kumimoji="1" lang="ja-JP" altLang="en-US"/>
              <a:t>年度」​を基に作成 </a:t>
            </a:r>
          </a:p>
        </p:txBody>
      </p:sp>
      <p:sp>
        <p:nvSpPr>
          <p:cNvPr id="5" name="スライド番号プレースホルダー 4">
            <a:extLst>
              <a:ext uri="{FF2B5EF4-FFF2-40B4-BE49-F238E27FC236}">
                <a16:creationId xmlns:a16="http://schemas.microsoft.com/office/drawing/2014/main" id="{D4F0D35F-4C4F-0843-A3DD-79F3E4255013}"/>
              </a:ext>
            </a:extLst>
          </p:cNvPr>
          <p:cNvSpPr>
            <a:spLocks noGrp="1"/>
          </p:cNvSpPr>
          <p:nvPr>
            <p:ph type="sldNum" sz="quarter" idx="12"/>
          </p:nvPr>
        </p:nvSpPr>
        <p:spPr/>
        <p:txBody>
          <a:bodyPr/>
          <a:lstStyle/>
          <a:p>
            <a:fld id="{3D6D3A38-5440-134B-BA50-5B50EDEFC3F3}" type="slidenum">
              <a:rPr kumimoji="1" lang="ja-JP" altLang="en-US" smtClean="0"/>
              <a:t>‹#›</a:t>
            </a:fld>
            <a:endParaRPr kumimoji="1" lang="ja-JP" altLang="en-US"/>
          </a:p>
        </p:txBody>
      </p:sp>
    </p:spTree>
    <p:extLst>
      <p:ext uri="{BB962C8B-B14F-4D97-AF65-F5344CB8AC3E}">
        <p14:creationId xmlns:p14="http://schemas.microsoft.com/office/powerpoint/2010/main" val="1701741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E725DDA-EC6B-5749-896E-222961A6405D}"/>
              </a:ext>
            </a:extLst>
          </p:cNvPr>
          <p:cNvSpPr>
            <a:spLocks noGrp="1"/>
          </p:cNvSpPr>
          <p:nvPr>
            <p:ph type="dt" sz="half" idx="10"/>
          </p:nvPr>
        </p:nvSpPr>
        <p:spPr/>
        <p:txBody>
          <a:bodyPr/>
          <a:lstStyle/>
          <a:p>
            <a:fld id="{CCE1EB56-F879-3D4F-9702-60ECB3411387}" type="datetime1">
              <a:rPr kumimoji="1" lang="ja-JP" altLang="en-US" smtClean="0"/>
              <a:t>2020/9/3</a:t>
            </a:fld>
            <a:endParaRPr kumimoji="1" lang="ja-JP" altLang="en-US"/>
          </a:p>
        </p:txBody>
      </p:sp>
      <p:sp>
        <p:nvSpPr>
          <p:cNvPr id="3" name="フッター プレースホルダー 2">
            <a:extLst>
              <a:ext uri="{FF2B5EF4-FFF2-40B4-BE49-F238E27FC236}">
                <a16:creationId xmlns:a16="http://schemas.microsoft.com/office/drawing/2014/main" id="{F1423656-0B65-1840-ABD2-93E05F661458}"/>
              </a:ext>
            </a:extLst>
          </p:cNvPr>
          <p:cNvSpPr>
            <a:spLocks noGrp="1"/>
          </p:cNvSpPr>
          <p:nvPr>
            <p:ph type="ftr" sz="quarter" idx="11"/>
          </p:nvPr>
        </p:nvSpPr>
        <p:spPr/>
        <p:txBody>
          <a:bodyPr/>
          <a:lstStyle/>
          <a:p>
            <a:r>
              <a:rPr kumimoji="1" lang="ja-JP" altLang="en-US"/>
              <a:t>出典：公益社団法人　日本レコード協会​ 「音楽メディアユーザー実態調査</a:t>
            </a:r>
            <a:r>
              <a:rPr kumimoji="1" lang="en-US" altLang="ja-JP"/>
              <a:t>2019</a:t>
            </a:r>
            <a:r>
              <a:rPr kumimoji="1" lang="ja-JP" altLang="en-US"/>
              <a:t>年度」​を基に作成 </a:t>
            </a:r>
          </a:p>
        </p:txBody>
      </p:sp>
      <p:sp>
        <p:nvSpPr>
          <p:cNvPr id="4" name="スライド番号プレースホルダー 3">
            <a:extLst>
              <a:ext uri="{FF2B5EF4-FFF2-40B4-BE49-F238E27FC236}">
                <a16:creationId xmlns:a16="http://schemas.microsoft.com/office/drawing/2014/main" id="{46E7E06B-B54A-074E-A11E-0D4B6059AC62}"/>
              </a:ext>
            </a:extLst>
          </p:cNvPr>
          <p:cNvSpPr>
            <a:spLocks noGrp="1"/>
          </p:cNvSpPr>
          <p:nvPr>
            <p:ph type="sldNum" sz="quarter" idx="12"/>
          </p:nvPr>
        </p:nvSpPr>
        <p:spPr/>
        <p:txBody>
          <a:bodyPr/>
          <a:lstStyle/>
          <a:p>
            <a:fld id="{3D6D3A38-5440-134B-BA50-5B50EDEFC3F3}" type="slidenum">
              <a:rPr kumimoji="1" lang="ja-JP" altLang="en-US" smtClean="0"/>
              <a:t>‹#›</a:t>
            </a:fld>
            <a:endParaRPr kumimoji="1" lang="ja-JP" altLang="en-US"/>
          </a:p>
        </p:txBody>
      </p:sp>
    </p:spTree>
    <p:extLst>
      <p:ext uri="{BB962C8B-B14F-4D97-AF65-F5344CB8AC3E}">
        <p14:creationId xmlns:p14="http://schemas.microsoft.com/office/powerpoint/2010/main" val="2433824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01EBB9-C7F4-7640-90CC-2B6A44DE90E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1AD433C-20EE-8A41-917B-DAB52569AC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6A3B5B5-CB16-C94F-B184-076445C4D9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8613430-92A1-EE45-BB0A-B14A90999446}"/>
              </a:ext>
            </a:extLst>
          </p:cNvPr>
          <p:cNvSpPr>
            <a:spLocks noGrp="1"/>
          </p:cNvSpPr>
          <p:nvPr>
            <p:ph type="dt" sz="half" idx="10"/>
          </p:nvPr>
        </p:nvSpPr>
        <p:spPr/>
        <p:txBody>
          <a:bodyPr/>
          <a:lstStyle/>
          <a:p>
            <a:fld id="{F7F8A8AA-E36C-784A-A3B0-C0DC82551254}" type="datetime1">
              <a:rPr kumimoji="1" lang="ja-JP" altLang="en-US" smtClean="0"/>
              <a:t>2020/9/3</a:t>
            </a:fld>
            <a:endParaRPr kumimoji="1" lang="ja-JP" altLang="en-US"/>
          </a:p>
        </p:txBody>
      </p:sp>
      <p:sp>
        <p:nvSpPr>
          <p:cNvPr id="6" name="フッター プレースホルダー 5">
            <a:extLst>
              <a:ext uri="{FF2B5EF4-FFF2-40B4-BE49-F238E27FC236}">
                <a16:creationId xmlns:a16="http://schemas.microsoft.com/office/drawing/2014/main" id="{2392D70F-C5B9-6244-991B-B8500504DA90}"/>
              </a:ext>
            </a:extLst>
          </p:cNvPr>
          <p:cNvSpPr>
            <a:spLocks noGrp="1"/>
          </p:cNvSpPr>
          <p:nvPr>
            <p:ph type="ftr" sz="quarter" idx="11"/>
          </p:nvPr>
        </p:nvSpPr>
        <p:spPr/>
        <p:txBody>
          <a:bodyPr/>
          <a:lstStyle/>
          <a:p>
            <a:r>
              <a:rPr kumimoji="1" lang="ja-JP" altLang="en-US"/>
              <a:t>出典：公益社団法人　日本レコード協会​ 「音楽メディアユーザー実態調査</a:t>
            </a:r>
            <a:r>
              <a:rPr kumimoji="1" lang="en-US" altLang="ja-JP"/>
              <a:t>2019</a:t>
            </a:r>
            <a:r>
              <a:rPr kumimoji="1" lang="ja-JP" altLang="en-US"/>
              <a:t>年度」​を基に作成 </a:t>
            </a:r>
          </a:p>
        </p:txBody>
      </p:sp>
      <p:sp>
        <p:nvSpPr>
          <p:cNvPr id="7" name="スライド番号プレースホルダー 6">
            <a:extLst>
              <a:ext uri="{FF2B5EF4-FFF2-40B4-BE49-F238E27FC236}">
                <a16:creationId xmlns:a16="http://schemas.microsoft.com/office/drawing/2014/main" id="{5FCB503F-2C48-954A-94EE-FC732FA3D905}"/>
              </a:ext>
            </a:extLst>
          </p:cNvPr>
          <p:cNvSpPr>
            <a:spLocks noGrp="1"/>
          </p:cNvSpPr>
          <p:nvPr>
            <p:ph type="sldNum" sz="quarter" idx="12"/>
          </p:nvPr>
        </p:nvSpPr>
        <p:spPr/>
        <p:txBody>
          <a:bodyPr/>
          <a:lstStyle/>
          <a:p>
            <a:fld id="{3D6D3A38-5440-134B-BA50-5B50EDEFC3F3}" type="slidenum">
              <a:rPr kumimoji="1" lang="ja-JP" altLang="en-US" smtClean="0"/>
              <a:t>‹#›</a:t>
            </a:fld>
            <a:endParaRPr kumimoji="1" lang="ja-JP" altLang="en-US"/>
          </a:p>
        </p:txBody>
      </p:sp>
    </p:spTree>
    <p:extLst>
      <p:ext uri="{BB962C8B-B14F-4D97-AF65-F5344CB8AC3E}">
        <p14:creationId xmlns:p14="http://schemas.microsoft.com/office/powerpoint/2010/main" val="2989779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D779F5-03D9-5C4B-9BA2-2927DC288BA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063C1713-A924-D54E-8257-10717F55D9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82DD430-1B50-C04D-B293-3527206D91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62CA05B-83F0-944B-9FDC-D7FA71B1D6DC}"/>
              </a:ext>
            </a:extLst>
          </p:cNvPr>
          <p:cNvSpPr>
            <a:spLocks noGrp="1"/>
          </p:cNvSpPr>
          <p:nvPr>
            <p:ph type="dt" sz="half" idx="10"/>
          </p:nvPr>
        </p:nvSpPr>
        <p:spPr/>
        <p:txBody>
          <a:bodyPr/>
          <a:lstStyle/>
          <a:p>
            <a:fld id="{B0B02335-9220-A748-B176-D101698D472C}" type="datetime1">
              <a:rPr kumimoji="1" lang="ja-JP" altLang="en-US" smtClean="0"/>
              <a:t>2020/9/3</a:t>
            </a:fld>
            <a:endParaRPr kumimoji="1" lang="ja-JP" altLang="en-US"/>
          </a:p>
        </p:txBody>
      </p:sp>
      <p:sp>
        <p:nvSpPr>
          <p:cNvPr id="6" name="フッター プレースホルダー 5">
            <a:extLst>
              <a:ext uri="{FF2B5EF4-FFF2-40B4-BE49-F238E27FC236}">
                <a16:creationId xmlns:a16="http://schemas.microsoft.com/office/drawing/2014/main" id="{218213F4-16EE-EF48-98C8-ABE5F15936D1}"/>
              </a:ext>
            </a:extLst>
          </p:cNvPr>
          <p:cNvSpPr>
            <a:spLocks noGrp="1"/>
          </p:cNvSpPr>
          <p:nvPr>
            <p:ph type="ftr" sz="quarter" idx="11"/>
          </p:nvPr>
        </p:nvSpPr>
        <p:spPr/>
        <p:txBody>
          <a:bodyPr/>
          <a:lstStyle/>
          <a:p>
            <a:r>
              <a:rPr kumimoji="1" lang="ja-JP" altLang="en-US"/>
              <a:t>出典：公益社団法人　日本レコード協会​ 「音楽メディアユーザー実態調査</a:t>
            </a:r>
            <a:r>
              <a:rPr kumimoji="1" lang="en-US" altLang="ja-JP"/>
              <a:t>2019</a:t>
            </a:r>
            <a:r>
              <a:rPr kumimoji="1" lang="ja-JP" altLang="en-US"/>
              <a:t>年度」​を基に作成 </a:t>
            </a:r>
          </a:p>
        </p:txBody>
      </p:sp>
      <p:sp>
        <p:nvSpPr>
          <p:cNvPr id="7" name="スライド番号プレースホルダー 6">
            <a:extLst>
              <a:ext uri="{FF2B5EF4-FFF2-40B4-BE49-F238E27FC236}">
                <a16:creationId xmlns:a16="http://schemas.microsoft.com/office/drawing/2014/main" id="{1013130D-D086-5742-887E-B78658D28A95}"/>
              </a:ext>
            </a:extLst>
          </p:cNvPr>
          <p:cNvSpPr>
            <a:spLocks noGrp="1"/>
          </p:cNvSpPr>
          <p:nvPr>
            <p:ph type="sldNum" sz="quarter" idx="12"/>
          </p:nvPr>
        </p:nvSpPr>
        <p:spPr/>
        <p:txBody>
          <a:bodyPr/>
          <a:lstStyle/>
          <a:p>
            <a:fld id="{3D6D3A38-5440-134B-BA50-5B50EDEFC3F3}" type="slidenum">
              <a:rPr kumimoji="1" lang="ja-JP" altLang="en-US" smtClean="0"/>
              <a:t>‹#›</a:t>
            </a:fld>
            <a:endParaRPr kumimoji="1" lang="ja-JP" altLang="en-US"/>
          </a:p>
        </p:txBody>
      </p:sp>
    </p:spTree>
    <p:extLst>
      <p:ext uri="{BB962C8B-B14F-4D97-AF65-F5344CB8AC3E}">
        <p14:creationId xmlns:p14="http://schemas.microsoft.com/office/powerpoint/2010/main" val="29483330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A3793DF-AE1B-FE4A-898E-043084139C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5371E3D-AC7D-1341-A60A-D2795EFBCB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BF30956-20BA-9842-A161-ECD4566C9B84}"/>
              </a:ext>
            </a:extLst>
          </p:cNvPr>
          <p:cNvSpPr>
            <a:spLocks noGrp="1"/>
          </p:cNvSpPr>
          <p:nvPr>
            <p:ph type="dt" sz="half" idx="2"/>
          </p:nvPr>
        </p:nvSpPr>
        <p:spPr>
          <a:xfrm>
            <a:off x="838200" y="6492875"/>
            <a:ext cx="2743200" cy="365125"/>
          </a:xfrm>
          <a:prstGeom prst="rect">
            <a:avLst/>
          </a:prstGeom>
        </p:spPr>
        <p:txBody>
          <a:bodyPr vert="horz" lIns="91440" tIns="45720" rIns="91440" bIns="45720" rtlCol="0" anchor="ctr"/>
          <a:lstStyle>
            <a:lvl1pPr algn="l">
              <a:defRPr sz="1200" b="0" i="0">
                <a:solidFill>
                  <a:schemeClr val="bg1"/>
                </a:solidFill>
                <a:latin typeface="Hiragino Kaku Gothic Pro W3" panose="020B0300000000000000" pitchFamily="34" charset="-128"/>
                <a:ea typeface="Hiragino Kaku Gothic Pro W3" panose="020B0300000000000000" pitchFamily="34" charset="-128"/>
              </a:defRPr>
            </a:lvl1pPr>
          </a:lstStyle>
          <a:p>
            <a:fld id="{89AA3B7C-71B4-EA46-8DA1-B25770938BC2}" type="datetime1">
              <a:rPr lang="ja-JP" altLang="en-US" smtClean="0"/>
              <a:t>2020/9/3</a:t>
            </a:fld>
            <a:endParaRPr lang="ja-JP" altLang="en-US"/>
          </a:p>
        </p:txBody>
      </p:sp>
      <p:sp>
        <p:nvSpPr>
          <p:cNvPr id="5" name="フッター プレースホルダー 4">
            <a:extLst>
              <a:ext uri="{FF2B5EF4-FFF2-40B4-BE49-F238E27FC236}">
                <a16:creationId xmlns:a16="http://schemas.microsoft.com/office/drawing/2014/main" id="{3B42EDAC-DAAF-D248-A67B-8A2210E4D211}"/>
              </a:ext>
            </a:extLst>
          </p:cNvPr>
          <p:cNvSpPr>
            <a:spLocks noGrp="1"/>
          </p:cNvSpPr>
          <p:nvPr>
            <p:ph type="ftr" sz="quarter" idx="3"/>
          </p:nvPr>
        </p:nvSpPr>
        <p:spPr>
          <a:xfrm>
            <a:off x="4038600" y="6467321"/>
            <a:ext cx="4114800" cy="365125"/>
          </a:xfrm>
          <a:prstGeom prst="rect">
            <a:avLst/>
          </a:prstGeom>
        </p:spPr>
        <p:txBody>
          <a:bodyPr vert="horz" lIns="91440" tIns="45720" rIns="91440" bIns="45720" rtlCol="0" anchor="ctr"/>
          <a:lstStyle>
            <a:lvl1pPr algn="ctr">
              <a:defRPr sz="1200" b="0" i="0">
                <a:solidFill>
                  <a:schemeClr val="bg1"/>
                </a:solidFill>
                <a:latin typeface="Hiragino Kaku Gothic Pro W3" panose="020B0300000000000000" pitchFamily="34" charset="-128"/>
                <a:ea typeface="Hiragino Kaku Gothic Pro W3" panose="020B0300000000000000" pitchFamily="34" charset="-128"/>
              </a:defRPr>
            </a:lvl1pPr>
          </a:lstStyle>
          <a:p>
            <a:r>
              <a:rPr lang="ja-JP" altLang="en-US"/>
              <a:t>出典：公益社団法人　日本レコード協会​ 「音楽メディアユーザー実態調査</a:t>
            </a:r>
            <a:r>
              <a:rPr lang="en-US" altLang="ja-JP"/>
              <a:t>2019</a:t>
            </a:r>
            <a:r>
              <a:rPr lang="ja-JP" altLang="en-US"/>
              <a:t>年度」​を基に作成 </a:t>
            </a:r>
          </a:p>
        </p:txBody>
      </p:sp>
      <p:sp>
        <p:nvSpPr>
          <p:cNvPr id="6" name="スライド番号プレースホルダー 5">
            <a:extLst>
              <a:ext uri="{FF2B5EF4-FFF2-40B4-BE49-F238E27FC236}">
                <a16:creationId xmlns:a16="http://schemas.microsoft.com/office/drawing/2014/main" id="{365B99C7-7756-B74C-B586-5E9DF9DD1B60}"/>
              </a:ext>
            </a:extLst>
          </p:cNvPr>
          <p:cNvSpPr>
            <a:spLocks noGrp="1"/>
          </p:cNvSpPr>
          <p:nvPr>
            <p:ph type="sldNum" sz="quarter" idx="4"/>
          </p:nvPr>
        </p:nvSpPr>
        <p:spPr>
          <a:xfrm>
            <a:off x="8610600" y="6467320"/>
            <a:ext cx="2743200" cy="365125"/>
          </a:xfrm>
          <a:prstGeom prst="rect">
            <a:avLst/>
          </a:prstGeom>
        </p:spPr>
        <p:txBody>
          <a:bodyPr vert="horz" lIns="91440" tIns="45720" rIns="91440" bIns="45720" rtlCol="0" anchor="ctr"/>
          <a:lstStyle>
            <a:lvl1pPr algn="r">
              <a:defRPr sz="1200" b="0" i="0">
                <a:solidFill>
                  <a:schemeClr val="bg1"/>
                </a:solidFill>
                <a:latin typeface="Hiragino Kaku Gothic Pro W3" panose="020B0300000000000000" pitchFamily="34" charset="-128"/>
                <a:ea typeface="Hiragino Kaku Gothic Pro W3" panose="020B0300000000000000" pitchFamily="34" charset="-128"/>
              </a:defRPr>
            </a:lvl1pPr>
          </a:lstStyle>
          <a:p>
            <a:fld id="{3D6D3A38-5440-134B-BA50-5B50EDEFC3F3}" type="slidenum">
              <a:rPr lang="ja-JP" altLang="en-US" smtClean="0"/>
              <a:pPr/>
              <a:t>‹#›</a:t>
            </a:fld>
            <a:endParaRPr lang="ja-JP" altLang="en-US"/>
          </a:p>
        </p:txBody>
      </p:sp>
    </p:spTree>
    <p:extLst>
      <p:ext uri="{BB962C8B-B14F-4D97-AF65-F5344CB8AC3E}">
        <p14:creationId xmlns:p14="http://schemas.microsoft.com/office/powerpoint/2010/main" val="40425474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b="1" i="0" kern="1200">
          <a:solidFill>
            <a:schemeClr val="bg1"/>
          </a:solidFill>
          <a:latin typeface="Hiragino Kaku Gothic Pro W6" panose="020B0300000000000000" pitchFamily="34" charset="-128"/>
          <a:ea typeface="Hiragino Kaku Gothic Pro W6" panose="020B0300000000000000" pitchFamily="34" charset="-128"/>
          <a:cs typeface="Futura Condensed Medium" panose="020B0602020204020303" pitchFamily="34" charset="-79"/>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b="0" i="0" kern="1200">
          <a:solidFill>
            <a:schemeClr val="tx1"/>
          </a:solidFill>
          <a:latin typeface="Hiragino Kaku Gothic Pro W3" panose="020B0300000000000000" pitchFamily="34" charset="-128"/>
          <a:ea typeface="Hiragino Kaku Gothic Pro W3" panose="020B03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0" i="0" kern="1200">
          <a:solidFill>
            <a:schemeClr val="tx1"/>
          </a:solidFill>
          <a:latin typeface="Hiragino Kaku Gothic Pro W3" panose="020B0300000000000000" pitchFamily="34" charset="-128"/>
          <a:ea typeface="Hiragino Kaku Gothic Pro W3" panose="020B03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0" i="0" kern="1200">
          <a:solidFill>
            <a:schemeClr val="tx1"/>
          </a:solidFill>
          <a:latin typeface="Hiragino Kaku Gothic Pro W3" panose="020B0300000000000000" pitchFamily="34" charset="-128"/>
          <a:ea typeface="Hiragino Kaku Gothic Pro W3" panose="020B03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Hiragino Kaku Gothic Pro W3" panose="020B0300000000000000" pitchFamily="34" charset="-128"/>
          <a:ea typeface="Hiragino Kaku Gothic Pro W3" panose="020B03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0" i="0" kern="1200">
          <a:solidFill>
            <a:schemeClr val="tx1"/>
          </a:solidFill>
          <a:latin typeface="Hiragino Kaku Gothic Pro W3" panose="020B0300000000000000" pitchFamily="34" charset="-128"/>
          <a:ea typeface="Hiragino Kaku Gothic Pro W3" panose="020B03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drm.ricoh.jp/lab/glossary/g00031.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C05341-34DA-3040-BA24-3B5C090782B3}"/>
              </a:ext>
            </a:extLst>
          </p:cNvPr>
          <p:cNvSpPr>
            <a:spLocks noGrp="1"/>
          </p:cNvSpPr>
          <p:nvPr>
            <p:ph type="ctrTitle"/>
          </p:nvPr>
        </p:nvSpPr>
        <p:spPr>
          <a:xfrm>
            <a:off x="1315528" y="1251751"/>
            <a:ext cx="9560943" cy="2258212"/>
          </a:xfrm>
        </p:spPr>
        <p:txBody>
          <a:bodyPr>
            <a:normAutofit/>
          </a:bodyPr>
          <a:lstStyle/>
          <a:p>
            <a:r>
              <a:rPr lang="en-US" altLang="ja-JP" sz="4800"/>
              <a:t>NRC-KL</a:t>
            </a:r>
            <a:r>
              <a:rPr kumimoji="1" lang="ja-JP" altLang="en-US" sz="4800"/>
              <a:t>杯　中間発表</a:t>
            </a:r>
            <a:br>
              <a:rPr lang="en-US" altLang="ja-JP" sz="4800"/>
            </a:br>
            <a:r>
              <a:rPr lang="ja-JP" altLang="en-US" sz="4800"/>
              <a:t>音楽プラットフォームの変化が</a:t>
            </a:r>
            <a:br>
              <a:rPr lang="en-US" altLang="ja-JP" sz="4800"/>
            </a:br>
            <a:r>
              <a:rPr lang="ja-JP" altLang="en-US" sz="4800"/>
              <a:t>消費者の価値観に与える影響</a:t>
            </a:r>
          </a:p>
        </p:txBody>
      </p:sp>
      <p:sp>
        <p:nvSpPr>
          <p:cNvPr id="3" name="字幕 2">
            <a:extLst>
              <a:ext uri="{FF2B5EF4-FFF2-40B4-BE49-F238E27FC236}">
                <a16:creationId xmlns:a16="http://schemas.microsoft.com/office/drawing/2014/main" id="{F70B5BAE-AB02-E64D-8CEE-6BC8BB645C73}"/>
              </a:ext>
            </a:extLst>
          </p:cNvPr>
          <p:cNvSpPr>
            <a:spLocks noGrp="1"/>
          </p:cNvSpPr>
          <p:nvPr>
            <p:ph type="subTitle" idx="1"/>
          </p:nvPr>
        </p:nvSpPr>
        <p:spPr>
          <a:xfrm>
            <a:off x="1523999" y="4246506"/>
            <a:ext cx="9144000" cy="1655762"/>
          </a:xfrm>
        </p:spPr>
        <p:txBody>
          <a:bodyPr>
            <a:normAutofit/>
          </a:bodyPr>
          <a:lstStyle/>
          <a:p>
            <a:r>
              <a:rPr kumimoji="1" lang="ja-JP" altLang="en-US" sz="2800"/>
              <a:t>青山学院大学</a:t>
            </a:r>
            <a:endParaRPr kumimoji="1" lang="en-US" altLang="ja-JP" sz="2800"/>
          </a:p>
          <a:p>
            <a:r>
              <a:rPr lang="ja-JP" altLang="en-US" sz="2800"/>
              <a:t>桑原　佐藤　矢野　高橋　水谷</a:t>
            </a:r>
            <a:endParaRPr kumimoji="1" lang="ja-JP" altLang="en-US" sz="2800"/>
          </a:p>
        </p:txBody>
      </p:sp>
      <p:sp>
        <p:nvSpPr>
          <p:cNvPr id="4" name="スライド番号プレースホルダー 3">
            <a:extLst>
              <a:ext uri="{FF2B5EF4-FFF2-40B4-BE49-F238E27FC236}">
                <a16:creationId xmlns:a16="http://schemas.microsoft.com/office/drawing/2014/main" id="{C4C7D761-71C8-B246-9A93-C24FF9BDBF16}"/>
              </a:ext>
            </a:extLst>
          </p:cNvPr>
          <p:cNvSpPr>
            <a:spLocks noGrp="1"/>
          </p:cNvSpPr>
          <p:nvPr>
            <p:ph type="sldNum" sz="quarter" idx="12"/>
          </p:nvPr>
        </p:nvSpPr>
        <p:spPr/>
        <p:txBody>
          <a:bodyPr/>
          <a:lstStyle/>
          <a:p>
            <a:fld id="{3D6D3A38-5440-134B-BA50-5B50EDEFC3F3}" type="slidenum">
              <a:rPr kumimoji="1" lang="ja-JP" altLang="en-US" smtClean="0"/>
              <a:t>1</a:t>
            </a:fld>
            <a:endParaRPr kumimoji="1" lang="ja-JP" altLang="en-US"/>
          </a:p>
        </p:txBody>
      </p:sp>
    </p:spTree>
    <p:extLst>
      <p:ext uri="{BB962C8B-B14F-4D97-AF65-F5344CB8AC3E}">
        <p14:creationId xmlns:p14="http://schemas.microsoft.com/office/powerpoint/2010/main" val="1875850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439F8C9B-D0F7-4EF3-B2CB-473E0F130817}"/>
              </a:ext>
            </a:extLst>
          </p:cNvPr>
          <p:cNvSpPr>
            <a:spLocks noGrp="1"/>
          </p:cNvSpPr>
          <p:nvPr>
            <p:ph type="sldNum" sz="quarter" idx="12"/>
          </p:nvPr>
        </p:nvSpPr>
        <p:spPr/>
        <p:txBody>
          <a:bodyPr/>
          <a:lstStyle/>
          <a:p>
            <a:fld id="{3D6D3A38-5440-134B-BA50-5B50EDEFC3F3}" type="slidenum">
              <a:rPr kumimoji="1" lang="ja-JP" altLang="en-US" smtClean="0"/>
              <a:t>10</a:t>
            </a:fld>
            <a:endParaRPr kumimoji="1" lang="ja-JP" altLang="en-US"/>
          </a:p>
        </p:txBody>
      </p:sp>
      <p:sp>
        <p:nvSpPr>
          <p:cNvPr id="10" name="タイトル 9">
            <a:extLst>
              <a:ext uri="{FF2B5EF4-FFF2-40B4-BE49-F238E27FC236}">
                <a16:creationId xmlns:a16="http://schemas.microsoft.com/office/drawing/2014/main" id="{6A7ED2F8-772B-48BA-ADD5-F735D6649750}"/>
              </a:ext>
            </a:extLst>
          </p:cNvPr>
          <p:cNvSpPr>
            <a:spLocks noGrp="1"/>
          </p:cNvSpPr>
          <p:nvPr>
            <p:ph type="title"/>
          </p:nvPr>
        </p:nvSpPr>
        <p:spPr>
          <a:xfrm>
            <a:off x="-6927" y="4907"/>
            <a:ext cx="10515600" cy="971637"/>
          </a:xfrm>
        </p:spPr>
        <p:txBody>
          <a:bodyPr/>
          <a:lstStyle/>
          <a:p>
            <a:r>
              <a:rPr lang="en-US" altLang="ja-JP" b="1" err="1">
                <a:latin typeface="Hiragino Kaku Gothic Pro W6" panose="020B0300000000000000" pitchFamily="34" charset="-128"/>
              </a:rPr>
              <a:t>現状分析</a:t>
            </a:r>
            <a:r>
              <a:rPr lang="en-US" altLang="ja-JP" b="1">
                <a:latin typeface="Hiragino Kaku Gothic Pro W6" panose="020B0300000000000000" pitchFamily="34" charset="-128"/>
              </a:rPr>
              <a:t>(</a:t>
            </a:r>
            <a:r>
              <a:rPr lang="en-US" altLang="ja-JP" b="1" err="1">
                <a:latin typeface="Hiragino Kaku Gothic Pro W6" panose="020B0300000000000000" pitchFamily="34" charset="-128"/>
              </a:rPr>
              <a:t>現代の音楽への支出</a:t>
            </a:r>
            <a:r>
              <a:rPr lang="en-US" altLang="ja-JP" b="1">
                <a:latin typeface="Hiragino Kaku Gothic Pro W6" panose="020B0300000000000000" pitchFamily="34" charset="-128"/>
              </a:rPr>
              <a:t>)</a:t>
            </a:r>
          </a:p>
        </p:txBody>
      </p:sp>
      <p:sp>
        <p:nvSpPr>
          <p:cNvPr id="12" name="テキスト ボックス 11">
            <a:extLst>
              <a:ext uri="{FF2B5EF4-FFF2-40B4-BE49-F238E27FC236}">
                <a16:creationId xmlns:a16="http://schemas.microsoft.com/office/drawing/2014/main" id="{74BBCA19-E128-4748-9A00-9D1BB670B6C2}"/>
              </a:ext>
            </a:extLst>
          </p:cNvPr>
          <p:cNvSpPr txBox="1"/>
          <p:nvPr/>
        </p:nvSpPr>
        <p:spPr>
          <a:xfrm>
            <a:off x="6438997" y="4594217"/>
            <a:ext cx="554252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latin typeface="Hiragino Kaku Gothic Pro W3" panose="020B0300000000000000" pitchFamily="34" charset="-128"/>
                <a:ea typeface="Hiragino Kaku Gothic Pro W3" panose="020B0300000000000000" pitchFamily="34" charset="-128"/>
              </a:rPr>
              <a:t>音楽ストリーミングサービスの支出額は著しく増加</a:t>
            </a:r>
            <a:r>
              <a:rPr lang="ja-JP">
                <a:latin typeface="Hiragino Kaku Gothic Pro W3" panose="020B0300000000000000" pitchFamily="34" charset="-128"/>
                <a:ea typeface="Hiragino Kaku Gothic Pro W3" panose="020B0300000000000000" pitchFamily="34" charset="-128"/>
              </a:rPr>
              <a:t>​</a:t>
            </a:r>
          </a:p>
          <a:p>
            <a:r>
              <a:rPr lang="ja-JP" altLang="en-US">
                <a:latin typeface="Hiragino Kaku Gothic Pro W3" panose="020B0300000000000000" pitchFamily="34" charset="-128"/>
                <a:ea typeface="Hiragino Kaku Gothic Pro W3" panose="020B0300000000000000" pitchFamily="34" charset="-128"/>
              </a:rPr>
              <a:t>→楽曲を聴くことを目的とした支出額は増加</a:t>
            </a:r>
            <a:endParaRPr lang="ja-JP">
              <a:latin typeface="Hiragino Kaku Gothic Pro W3" panose="020B0300000000000000" pitchFamily="34" charset="-128"/>
              <a:ea typeface="Hiragino Kaku Gothic Pro W3" panose="020B0300000000000000" pitchFamily="34" charset="-128"/>
            </a:endParaRPr>
          </a:p>
        </p:txBody>
      </p:sp>
      <p:sp>
        <p:nvSpPr>
          <p:cNvPr id="13" name="テキスト ボックス 12">
            <a:extLst>
              <a:ext uri="{FF2B5EF4-FFF2-40B4-BE49-F238E27FC236}">
                <a16:creationId xmlns:a16="http://schemas.microsoft.com/office/drawing/2014/main" id="{AF081592-0AD4-4DEA-8340-D16B1F66BD31}"/>
              </a:ext>
            </a:extLst>
          </p:cNvPr>
          <p:cNvSpPr txBox="1"/>
          <p:nvPr/>
        </p:nvSpPr>
        <p:spPr>
          <a:xfrm>
            <a:off x="1102658" y="4594217"/>
            <a:ext cx="464410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a:latin typeface="Hiragino Kaku Gothic Pro W3" panose="020B0300000000000000" pitchFamily="34" charset="-128"/>
                <a:ea typeface="Hiragino Kaku Gothic Pro W3" panose="020B0300000000000000" pitchFamily="34" charset="-128"/>
              </a:rPr>
              <a:t>CD</a:t>
            </a:r>
            <a:r>
              <a:rPr lang="ja-JP">
                <a:latin typeface="Hiragino Kaku Gothic Pro W3" panose="020B0300000000000000" pitchFamily="34" charset="-128"/>
                <a:ea typeface="Hiragino Kaku Gothic Pro W3" panose="020B0300000000000000" pitchFamily="34" charset="-128"/>
              </a:rPr>
              <a:t>やライブ、コンサートの支出額は減少​</a:t>
            </a:r>
          </a:p>
          <a:p>
            <a:r>
              <a:rPr lang="ja-JP" altLang="en-US">
                <a:latin typeface="Hiragino Kaku Gothic Pro W3" panose="020B0300000000000000" pitchFamily="34" charset="-128"/>
                <a:ea typeface="Hiragino Kaku Gothic Pro W3" panose="020B0300000000000000" pitchFamily="34" charset="-128"/>
              </a:rPr>
              <a:t>→アーティストに対する支出額は減少</a:t>
            </a:r>
          </a:p>
        </p:txBody>
      </p:sp>
      <p:sp>
        <p:nvSpPr>
          <p:cNvPr id="15" name="テキスト ボックス 14">
            <a:extLst>
              <a:ext uri="{FF2B5EF4-FFF2-40B4-BE49-F238E27FC236}">
                <a16:creationId xmlns:a16="http://schemas.microsoft.com/office/drawing/2014/main" id="{D2445563-AB98-4F29-A3D6-BD4A00A67F34}"/>
              </a:ext>
            </a:extLst>
          </p:cNvPr>
          <p:cNvSpPr txBox="1"/>
          <p:nvPr/>
        </p:nvSpPr>
        <p:spPr>
          <a:xfrm>
            <a:off x="1239683" y="5552567"/>
            <a:ext cx="1040149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400" b="1">
                <a:latin typeface="Hiragino Kaku Gothic Pro W6" panose="020B0300000000000000" pitchFamily="34" charset="-128"/>
                <a:ea typeface="Hiragino Kaku Gothic Pro W6" panose="020B0300000000000000" pitchFamily="34" charset="-128"/>
              </a:rPr>
              <a:t>アーティスト</a:t>
            </a:r>
            <a:r>
              <a:rPr lang="ja-JP" altLang="en-US" sz="2400" b="1">
                <a:latin typeface="Hiragino Kaku Gothic Pro W6" panose="020B0300000000000000" pitchFamily="34" charset="-128"/>
                <a:ea typeface="Hiragino Kaku Gothic Pro W6" panose="020B0300000000000000" pitchFamily="34" charset="-128"/>
              </a:rPr>
              <a:t>の</a:t>
            </a:r>
            <a:r>
              <a:rPr lang="ja-JP" sz="2400" b="1">
                <a:latin typeface="Hiragino Kaku Gothic Pro W6" panose="020B0300000000000000" pitchFamily="34" charset="-128"/>
                <a:ea typeface="Hiragino Kaku Gothic Pro W6" panose="020B0300000000000000" pitchFamily="34" charset="-128"/>
              </a:rPr>
              <a:t>興味度に関わらず</a:t>
            </a:r>
            <a:r>
              <a:rPr lang="ja-JP" altLang="en-US" sz="2400" b="1">
                <a:latin typeface="Hiragino Kaku Gothic Pro W6" panose="020B0300000000000000" pitchFamily="34" charset="-128"/>
                <a:ea typeface="Hiragino Kaku Gothic Pro W6" panose="020B0300000000000000" pitchFamily="34" charset="-128"/>
              </a:rPr>
              <a:t>、楽曲主体で</a:t>
            </a:r>
            <a:r>
              <a:rPr lang="ja-JP" sz="2400" b="1">
                <a:latin typeface="Hiragino Kaku Gothic Pro W6" panose="020B0300000000000000" pitchFamily="34" charset="-128"/>
                <a:ea typeface="Hiragino Kaku Gothic Pro W6" panose="020B0300000000000000" pitchFamily="34" charset="-128"/>
              </a:rPr>
              <a:t>聴く</a:t>
            </a:r>
            <a:r>
              <a:rPr lang="ja-JP" altLang="en-US" sz="2400" b="1">
                <a:latin typeface="Hiragino Kaku Gothic Pro W6" panose="020B0300000000000000" pitchFamily="34" charset="-128"/>
                <a:ea typeface="Hiragino Kaku Gothic Pro W6" panose="020B0300000000000000" pitchFamily="34" charset="-128"/>
              </a:rPr>
              <a:t>傾向にあるといえる</a:t>
            </a:r>
          </a:p>
        </p:txBody>
      </p:sp>
      <p:pic>
        <p:nvPicPr>
          <p:cNvPr id="6" name="図 6" descr="テキスト, 地図 が含まれている画像&#10;&#10;説明は自動で生成されたものです">
            <a:extLst>
              <a:ext uri="{FF2B5EF4-FFF2-40B4-BE49-F238E27FC236}">
                <a16:creationId xmlns:a16="http://schemas.microsoft.com/office/drawing/2014/main" id="{1F2A0B01-A147-46E3-B6D8-4C695AF74FB0}"/>
              </a:ext>
            </a:extLst>
          </p:cNvPr>
          <p:cNvPicPr>
            <a:picLocks noGrp="1" noChangeAspect="1"/>
          </p:cNvPicPr>
          <p:nvPr>
            <p:ph idx="1"/>
          </p:nvPr>
        </p:nvPicPr>
        <p:blipFill>
          <a:blip r:embed="rId2"/>
          <a:stretch>
            <a:fillRect/>
          </a:stretch>
        </p:blipFill>
        <p:spPr>
          <a:xfrm>
            <a:off x="1047274" y="1509275"/>
            <a:ext cx="4752975" cy="2828925"/>
          </a:xfrm>
        </p:spPr>
      </p:pic>
      <p:pic>
        <p:nvPicPr>
          <p:cNvPr id="7" name="図 8" descr="スクリーンショットの画面&#10;&#10;説明は自動で生成されたものです">
            <a:extLst>
              <a:ext uri="{FF2B5EF4-FFF2-40B4-BE49-F238E27FC236}">
                <a16:creationId xmlns:a16="http://schemas.microsoft.com/office/drawing/2014/main" id="{60456225-282C-4441-8884-8323FB467276}"/>
              </a:ext>
            </a:extLst>
          </p:cNvPr>
          <p:cNvPicPr>
            <a:picLocks noChangeAspect="1"/>
          </p:cNvPicPr>
          <p:nvPr/>
        </p:nvPicPr>
        <p:blipFill>
          <a:blip r:embed="rId3"/>
          <a:stretch>
            <a:fillRect/>
          </a:stretch>
        </p:blipFill>
        <p:spPr>
          <a:xfrm>
            <a:off x="6598024" y="1507515"/>
            <a:ext cx="4751294" cy="2829957"/>
          </a:xfrm>
          <a:prstGeom prst="rect">
            <a:avLst/>
          </a:prstGeom>
        </p:spPr>
      </p:pic>
      <p:sp>
        <p:nvSpPr>
          <p:cNvPr id="2" name="正方形/長方形 1">
            <a:extLst>
              <a:ext uri="{FF2B5EF4-FFF2-40B4-BE49-F238E27FC236}">
                <a16:creationId xmlns:a16="http://schemas.microsoft.com/office/drawing/2014/main" id="{DD3E95A8-6360-C24D-A002-546F7BD9E070}"/>
              </a:ext>
            </a:extLst>
          </p:cNvPr>
          <p:cNvSpPr/>
          <p:nvPr/>
        </p:nvSpPr>
        <p:spPr>
          <a:xfrm>
            <a:off x="2339210" y="6326716"/>
            <a:ext cx="6922077" cy="646331"/>
          </a:xfrm>
          <a:prstGeom prst="rect">
            <a:avLst/>
          </a:prstGeom>
        </p:spPr>
        <p:txBody>
          <a:bodyPr wrap="square">
            <a:spAutoFit/>
          </a:bodyPr>
          <a:lstStyle/>
          <a:p>
            <a:pPr lvl="0"/>
            <a:r>
              <a:rPr lang="ja-JP" altLang="en-US" sz="1200">
                <a:solidFill>
                  <a:prstClr val="white"/>
                </a:solidFill>
                <a:ea typeface="游ゴシック"/>
              </a:rPr>
              <a:t>出典：公益社団法人日本レコード協会​「音楽メディアユーザー実態調査</a:t>
            </a:r>
            <a:r>
              <a:rPr lang="en-US" altLang="ja-JP" sz="1200">
                <a:solidFill>
                  <a:prstClr val="white"/>
                </a:solidFill>
                <a:ea typeface="游ゴシック"/>
              </a:rPr>
              <a:t>2019</a:t>
            </a:r>
            <a:r>
              <a:rPr lang="ja-JP" altLang="en-US" sz="1200">
                <a:solidFill>
                  <a:prstClr val="white"/>
                </a:solidFill>
                <a:ea typeface="游ゴシック"/>
              </a:rPr>
              <a:t>年度」</a:t>
            </a:r>
          </a:p>
          <a:p>
            <a:pPr lvl="0"/>
            <a:r>
              <a:rPr lang="ja-JP" altLang="en-US" sz="1200">
                <a:solidFill>
                  <a:prstClr val="white"/>
                </a:solidFill>
                <a:ea typeface="游ゴシック"/>
              </a:rPr>
              <a:t>​&lt;</a:t>
            </a:r>
            <a:r>
              <a:rPr lang="en-US" altLang="ja-JP" sz="1200">
                <a:solidFill>
                  <a:prstClr val="white"/>
                </a:solidFill>
                <a:ea typeface="游ゴシック" panose="020F0502020204030204"/>
                <a:cs typeface="+mn-lt"/>
              </a:rPr>
              <a:t>https://</a:t>
            </a:r>
            <a:r>
              <a:rPr lang="en-US" altLang="ja-JP" sz="1200" err="1">
                <a:solidFill>
                  <a:prstClr val="white"/>
                </a:solidFill>
                <a:ea typeface="游ゴシック" panose="020F0502020204030204"/>
                <a:cs typeface="+mn-lt"/>
              </a:rPr>
              <a:t>www.riaj.or.jp</a:t>
            </a:r>
            <a:r>
              <a:rPr lang="en-US" altLang="ja-JP" sz="1200">
                <a:solidFill>
                  <a:prstClr val="white"/>
                </a:solidFill>
                <a:ea typeface="游ゴシック" panose="020F0502020204030204"/>
                <a:cs typeface="+mn-lt"/>
              </a:rPr>
              <a:t>/f/pdf/report/</a:t>
            </a:r>
            <a:r>
              <a:rPr lang="en-US" altLang="ja-JP" sz="1200" err="1">
                <a:solidFill>
                  <a:prstClr val="white"/>
                </a:solidFill>
                <a:ea typeface="游ゴシック" panose="020F0502020204030204"/>
                <a:cs typeface="+mn-lt"/>
              </a:rPr>
              <a:t>mediauser</a:t>
            </a:r>
            <a:r>
              <a:rPr lang="en-US" altLang="ja-JP" sz="1200">
                <a:solidFill>
                  <a:prstClr val="white"/>
                </a:solidFill>
                <a:ea typeface="游ゴシック" panose="020F0502020204030204"/>
                <a:cs typeface="+mn-lt"/>
              </a:rPr>
              <a:t>/softuser2019.pdf</a:t>
            </a:r>
            <a:r>
              <a:rPr lang="ja-JP" altLang="en-US" sz="1200">
                <a:solidFill>
                  <a:prstClr val="white"/>
                </a:solidFill>
                <a:ea typeface="游ゴシック" panose="020F0502020204030204"/>
                <a:cs typeface="+mn-lt"/>
              </a:rPr>
              <a:t>＞</a:t>
            </a:r>
            <a:r>
              <a:rPr lang="en-US" altLang="ja-JP" sz="1200">
                <a:solidFill>
                  <a:prstClr val="white"/>
                </a:solidFill>
                <a:ea typeface="游ゴシック" panose="020F0502020204030204"/>
                <a:cs typeface="+mn-lt"/>
              </a:rPr>
              <a:t>(</a:t>
            </a:r>
            <a:r>
              <a:rPr lang="ja-JP" altLang="en-US" sz="1200">
                <a:solidFill>
                  <a:prstClr val="white"/>
                </a:solidFill>
                <a:ea typeface="游ゴシック" panose="020F0502020204030204"/>
                <a:cs typeface="+mn-lt"/>
              </a:rPr>
              <a:t>アクセス日</a:t>
            </a:r>
            <a:r>
              <a:rPr lang="en-US" altLang="ja-JP" sz="1200">
                <a:solidFill>
                  <a:prstClr val="white"/>
                </a:solidFill>
                <a:ea typeface="游ゴシック" panose="020F0502020204030204"/>
                <a:cs typeface="+mn-lt"/>
              </a:rPr>
              <a:t>2020/9/1)</a:t>
            </a:r>
            <a:endParaRPr lang="ja-JP" altLang="en-US" sz="1200">
              <a:solidFill>
                <a:prstClr val="white"/>
              </a:solidFill>
              <a:ea typeface="游ゴシック" panose="020F0502020204030204"/>
              <a:cs typeface="+mn-lt"/>
            </a:endParaRPr>
          </a:p>
          <a:p>
            <a:pPr lvl="0"/>
            <a:endParaRPr lang="ja-JP" altLang="en-US" sz="1200">
              <a:solidFill>
                <a:prstClr val="white"/>
              </a:solidFill>
              <a:ea typeface="游ゴシック"/>
            </a:endParaRPr>
          </a:p>
        </p:txBody>
      </p:sp>
    </p:spTree>
    <p:extLst>
      <p:ext uri="{BB962C8B-B14F-4D97-AF65-F5344CB8AC3E}">
        <p14:creationId xmlns:p14="http://schemas.microsoft.com/office/powerpoint/2010/main" val="30332503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DDEA10-34B4-47A1-8EAE-E0C04027751A}"/>
              </a:ext>
            </a:extLst>
          </p:cNvPr>
          <p:cNvSpPr>
            <a:spLocks noGrp="1"/>
          </p:cNvSpPr>
          <p:nvPr>
            <p:ph type="title"/>
          </p:nvPr>
        </p:nvSpPr>
        <p:spPr>
          <a:xfrm>
            <a:off x="50369" y="29328"/>
            <a:ext cx="10515600" cy="1008417"/>
          </a:xfrm>
        </p:spPr>
        <p:txBody>
          <a:bodyPr/>
          <a:lstStyle/>
          <a:p>
            <a:r>
              <a:rPr lang="ja-JP" altLang="en-US" b="1">
                <a:latin typeface="Hiragino Kaku Gothic Pro W6" panose="020B0300000000000000" pitchFamily="34" charset="-128"/>
              </a:rPr>
              <a:t>現状分析(現代のボリューム層)</a:t>
            </a:r>
            <a:endParaRPr kumimoji="1" lang="ja-JP" altLang="en-US" b="1">
              <a:latin typeface="Hiragino Kaku Gothic Pro W6" panose="020B0300000000000000" pitchFamily="34" charset="-128"/>
            </a:endParaRPr>
          </a:p>
        </p:txBody>
      </p:sp>
      <p:sp>
        <p:nvSpPr>
          <p:cNvPr id="4" name="スライド番号プレースホルダー 3">
            <a:extLst>
              <a:ext uri="{FF2B5EF4-FFF2-40B4-BE49-F238E27FC236}">
                <a16:creationId xmlns:a16="http://schemas.microsoft.com/office/drawing/2014/main" id="{DCC24FAC-9C33-46A9-B331-315D9E595FA2}"/>
              </a:ext>
            </a:extLst>
          </p:cNvPr>
          <p:cNvSpPr>
            <a:spLocks noGrp="1"/>
          </p:cNvSpPr>
          <p:nvPr>
            <p:ph type="sldNum" sz="quarter" idx="12"/>
          </p:nvPr>
        </p:nvSpPr>
        <p:spPr/>
        <p:txBody>
          <a:bodyPr/>
          <a:lstStyle/>
          <a:p>
            <a:fld id="{3D6D3A38-5440-134B-BA50-5B50EDEFC3F3}" type="slidenum">
              <a:rPr kumimoji="1" lang="ja-JP" altLang="en-US" smtClean="0"/>
              <a:t>11</a:t>
            </a:fld>
            <a:endParaRPr kumimoji="1" lang="ja-JP" altLang="en-US"/>
          </a:p>
        </p:txBody>
      </p:sp>
      <p:graphicFrame>
        <p:nvGraphicFramePr>
          <p:cNvPr id="6" name="表 9">
            <a:extLst>
              <a:ext uri="{FF2B5EF4-FFF2-40B4-BE49-F238E27FC236}">
                <a16:creationId xmlns:a16="http://schemas.microsoft.com/office/drawing/2014/main" id="{62C71166-7C56-4FE2-B874-1C38CEFB8604}"/>
              </a:ext>
            </a:extLst>
          </p:cNvPr>
          <p:cNvGraphicFramePr>
            <a:graphicFrameLocks noGrp="1"/>
          </p:cNvGraphicFramePr>
          <p:nvPr>
            <p:extLst>
              <p:ext uri="{D42A27DB-BD31-4B8C-83A1-F6EECF244321}">
                <p14:modId xmlns:p14="http://schemas.microsoft.com/office/powerpoint/2010/main" val="1944444194"/>
              </p:ext>
            </p:extLst>
          </p:nvPr>
        </p:nvGraphicFramePr>
        <p:xfrm>
          <a:off x="2484397" y="2423861"/>
          <a:ext cx="7034842" cy="3241606"/>
        </p:xfrm>
        <a:graphic>
          <a:graphicData uri="http://schemas.openxmlformats.org/drawingml/2006/table">
            <a:tbl>
              <a:tblPr firstRow="1" bandRow="1">
                <a:tableStyleId>{5940675A-B579-460E-94D1-54222C63F5DA}</a:tableStyleId>
              </a:tblPr>
              <a:tblGrid>
                <a:gridCol w="3517421">
                  <a:extLst>
                    <a:ext uri="{9D8B030D-6E8A-4147-A177-3AD203B41FA5}">
                      <a16:colId xmlns:a16="http://schemas.microsoft.com/office/drawing/2014/main" val="1882914299"/>
                    </a:ext>
                  </a:extLst>
                </a:gridCol>
                <a:gridCol w="3517421">
                  <a:extLst>
                    <a:ext uri="{9D8B030D-6E8A-4147-A177-3AD203B41FA5}">
                      <a16:colId xmlns:a16="http://schemas.microsoft.com/office/drawing/2014/main" val="161320238"/>
                    </a:ext>
                  </a:extLst>
                </a:gridCol>
              </a:tblGrid>
              <a:tr h="1620803">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1084044104"/>
                  </a:ext>
                </a:extLst>
              </a:tr>
              <a:tr h="1620803">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4232849769"/>
                  </a:ext>
                </a:extLst>
              </a:tr>
            </a:tbl>
          </a:graphicData>
        </a:graphic>
      </p:graphicFrame>
      <p:sp>
        <p:nvSpPr>
          <p:cNvPr id="8" name="正方形/長方形 7">
            <a:extLst>
              <a:ext uri="{FF2B5EF4-FFF2-40B4-BE49-F238E27FC236}">
                <a16:creationId xmlns:a16="http://schemas.microsoft.com/office/drawing/2014/main" id="{FCCF0D1A-5650-4615-8E36-D4102B690CA3}"/>
              </a:ext>
            </a:extLst>
          </p:cNvPr>
          <p:cNvSpPr/>
          <p:nvPr/>
        </p:nvSpPr>
        <p:spPr>
          <a:xfrm>
            <a:off x="2489196" y="2421274"/>
            <a:ext cx="3512109" cy="16233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Hiragino Kaku Gothic Pro W3" panose="020B0300000000000000" pitchFamily="34" charset="-128"/>
              <a:ea typeface="Hiragino Kaku Gothic Pro W3" panose="020B0300000000000000" pitchFamily="34" charset="-128"/>
            </a:endParaRPr>
          </a:p>
        </p:txBody>
      </p:sp>
      <p:sp>
        <p:nvSpPr>
          <p:cNvPr id="10" name="テキスト ボックス 9">
            <a:extLst>
              <a:ext uri="{FF2B5EF4-FFF2-40B4-BE49-F238E27FC236}">
                <a16:creationId xmlns:a16="http://schemas.microsoft.com/office/drawing/2014/main" id="{DF79FAF9-2CA8-463D-909C-24E9B2CDEE77}"/>
              </a:ext>
            </a:extLst>
          </p:cNvPr>
          <p:cNvSpPr txBox="1"/>
          <p:nvPr/>
        </p:nvSpPr>
        <p:spPr>
          <a:xfrm>
            <a:off x="2863570" y="2893849"/>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a:solidFill>
                  <a:schemeClr val="bg1"/>
                </a:solidFill>
                <a:latin typeface="Hiragino Kaku Gothic Pro W3" panose="020B0300000000000000" pitchFamily="34" charset="-128"/>
                <a:ea typeface="Hiragino Kaku Gothic Pro W3" panose="020B0300000000000000" pitchFamily="34" charset="-128"/>
              </a:rPr>
              <a:t>現代の音楽を視聴する</a:t>
            </a:r>
            <a:endParaRPr lang="ja-JP">
              <a:latin typeface="Hiragino Kaku Gothic Pro W3" panose="020B0300000000000000" pitchFamily="34" charset="-128"/>
              <a:ea typeface="Hiragino Kaku Gothic Pro W3" panose="020B0300000000000000" pitchFamily="34" charset="-128"/>
            </a:endParaRPr>
          </a:p>
          <a:p>
            <a:pPr algn="ctr"/>
            <a:r>
              <a:rPr lang="ja-JP" altLang="en-US">
                <a:solidFill>
                  <a:schemeClr val="bg1"/>
                </a:solidFill>
                <a:latin typeface="Hiragino Kaku Gothic Pro W3" panose="020B0300000000000000" pitchFamily="34" charset="-128"/>
                <a:ea typeface="Hiragino Kaku Gothic Pro W3" panose="020B0300000000000000" pitchFamily="34" charset="-128"/>
              </a:rPr>
              <a:t>ボリューム層</a:t>
            </a:r>
            <a:endParaRPr lang="ja-JP" altLang="en-US">
              <a:latin typeface="Hiragino Kaku Gothic Pro W3" panose="020B0300000000000000" pitchFamily="34" charset="-128"/>
              <a:ea typeface="Hiragino Kaku Gothic Pro W3" panose="020B0300000000000000" pitchFamily="34" charset="-128"/>
            </a:endParaRPr>
          </a:p>
        </p:txBody>
      </p:sp>
      <p:sp>
        <p:nvSpPr>
          <p:cNvPr id="12" name="テキスト ボックス 11">
            <a:extLst>
              <a:ext uri="{FF2B5EF4-FFF2-40B4-BE49-F238E27FC236}">
                <a16:creationId xmlns:a16="http://schemas.microsoft.com/office/drawing/2014/main" id="{F9706543-48DA-4DD3-AA53-74F60C552BC3}"/>
              </a:ext>
            </a:extLst>
          </p:cNvPr>
          <p:cNvSpPr txBox="1"/>
          <p:nvPr/>
        </p:nvSpPr>
        <p:spPr>
          <a:xfrm>
            <a:off x="762053" y="2595799"/>
            <a:ext cx="516835"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latin typeface="Hiragino Kaku Gothic Pro W3" panose="020B0300000000000000" pitchFamily="34" charset="-128"/>
                <a:ea typeface="Hiragino Kaku Gothic Pro W3" panose="020B0300000000000000" pitchFamily="34" charset="-128"/>
              </a:rPr>
              <a:t>ア</a:t>
            </a:r>
          </a:p>
          <a:p>
            <a:r>
              <a:rPr lang="ja-JP" altLang="en-US">
                <a:latin typeface="Hiragino Kaku Gothic Pro W3" panose="020B0300000000000000" pitchFamily="34" charset="-128"/>
                <a:ea typeface="Hiragino Kaku Gothic Pro W3" panose="020B0300000000000000" pitchFamily="34" charset="-128"/>
              </a:rPr>
              <a:t>│</a:t>
            </a:r>
          </a:p>
          <a:p>
            <a:r>
              <a:rPr lang="ja-JP" altLang="en-US">
                <a:latin typeface="Hiragino Kaku Gothic Pro W3" panose="020B0300000000000000" pitchFamily="34" charset="-128"/>
                <a:ea typeface="Hiragino Kaku Gothic Pro W3" panose="020B0300000000000000" pitchFamily="34" charset="-128"/>
              </a:rPr>
              <a:t>テ</a:t>
            </a:r>
            <a:endParaRPr lang="ja-JP">
              <a:latin typeface="Hiragino Kaku Gothic Pro W3" panose="020B0300000000000000" pitchFamily="34" charset="-128"/>
              <a:ea typeface="Hiragino Kaku Gothic Pro W3" panose="020B0300000000000000" pitchFamily="34" charset="-128"/>
            </a:endParaRPr>
          </a:p>
          <a:p>
            <a:r>
              <a:rPr lang="ja-JP" altLang="en-US">
                <a:latin typeface="Hiragino Kaku Gothic Pro W3" panose="020B0300000000000000" pitchFamily="34" charset="-128"/>
                <a:ea typeface="Hiragino Kaku Gothic Pro W3" panose="020B0300000000000000" pitchFamily="34" charset="-128"/>
              </a:rPr>
              <a:t>ィ</a:t>
            </a:r>
            <a:endParaRPr lang="ja-JP">
              <a:latin typeface="Hiragino Kaku Gothic Pro W3" panose="020B0300000000000000" pitchFamily="34" charset="-128"/>
              <a:ea typeface="Hiragino Kaku Gothic Pro W3" panose="020B0300000000000000" pitchFamily="34" charset="-128"/>
            </a:endParaRPr>
          </a:p>
          <a:p>
            <a:r>
              <a:rPr lang="ja-JP" altLang="en-US">
                <a:latin typeface="Hiragino Kaku Gothic Pro W3" panose="020B0300000000000000" pitchFamily="34" charset="-128"/>
                <a:ea typeface="Hiragino Kaku Gothic Pro W3" panose="020B0300000000000000" pitchFamily="34" charset="-128"/>
              </a:rPr>
              <a:t>ス</a:t>
            </a:r>
            <a:endParaRPr lang="ja-JP">
              <a:latin typeface="Hiragino Kaku Gothic Pro W3" panose="020B0300000000000000" pitchFamily="34" charset="-128"/>
              <a:ea typeface="Hiragino Kaku Gothic Pro W3" panose="020B0300000000000000" pitchFamily="34" charset="-128"/>
            </a:endParaRPr>
          </a:p>
          <a:p>
            <a:r>
              <a:rPr lang="ja-JP" altLang="en-US">
                <a:latin typeface="Hiragino Kaku Gothic Pro W3" panose="020B0300000000000000" pitchFamily="34" charset="-128"/>
                <a:ea typeface="Hiragino Kaku Gothic Pro W3" panose="020B0300000000000000" pitchFamily="34" charset="-128"/>
              </a:rPr>
              <a:t>ト</a:t>
            </a:r>
            <a:endParaRPr lang="ja-JP">
              <a:latin typeface="Hiragino Kaku Gothic Pro W3" panose="020B0300000000000000" pitchFamily="34" charset="-128"/>
              <a:ea typeface="Hiragino Kaku Gothic Pro W3" panose="020B0300000000000000" pitchFamily="34" charset="-128"/>
            </a:endParaRPr>
          </a:p>
          <a:p>
            <a:r>
              <a:rPr lang="ja-JP" altLang="en-US">
                <a:latin typeface="Hiragino Kaku Gothic Pro W3" panose="020B0300000000000000" pitchFamily="34" charset="-128"/>
                <a:ea typeface="Hiragino Kaku Gothic Pro W3" panose="020B0300000000000000" pitchFamily="34" charset="-128"/>
              </a:rPr>
              <a:t>の</a:t>
            </a:r>
            <a:endParaRPr lang="ja-JP">
              <a:latin typeface="Hiragino Kaku Gothic Pro W3" panose="020B0300000000000000" pitchFamily="34" charset="-128"/>
              <a:ea typeface="Hiragino Kaku Gothic Pro W3" panose="020B0300000000000000" pitchFamily="34" charset="-128"/>
            </a:endParaRPr>
          </a:p>
          <a:p>
            <a:r>
              <a:rPr lang="ja-JP" altLang="en-US">
                <a:latin typeface="Hiragino Kaku Gothic Pro W3" panose="020B0300000000000000" pitchFamily="34" charset="-128"/>
                <a:ea typeface="Hiragino Kaku Gothic Pro W3" panose="020B0300000000000000" pitchFamily="34" charset="-128"/>
              </a:rPr>
              <a:t>興</a:t>
            </a:r>
            <a:endParaRPr lang="ja-JP">
              <a:latin typeface="Hiragino Kaku Gothic Pro W3" panose="020B0300000000000000" pitchFamily="34" charset="-128"/>
              <a:ea typeface="Hiragino Kaku Gothic Pro W3" panose="020B0300000000000000" pitchFamily="34" charset="-128"/>
            </a:endParaRPr>
          </a:p>
          <a:p>
            <a:r>
              <a:rPr lang="ja-JP" altLang="en-US">
                <a:latin typeface="Hiragino Kaku Gothic Pro W3" panose="020B0300000000000000" pitchFamily="34" charset="-128"/>
                <a:ea typeface="Hiragino Kaku Gothic Pro W3" panose="020B0300000000000000" pitchFamily="34" charset="-128"/>
              </a:rPr>
              <a:t>味</a:t>
            </a:r>
            <a:endParaRPr lang="ja-JP">
              <a:latin typeface="Hiragino Kaku Gothic Pro W3" panose="020B0300000000000000" pitchFamily="34" charset="-128"/>
              <a:ea typeface="Hiragino Kaku Gothic Pro W3" panose="020B0300000000000000" pitchFamily="34" charset="-128"/>
            </a:endParaRPr>
          </a:p>
          <a:p>
            <a:pPr algn="l"/>
            <a:r>
              <a:rPr lang="ja-JP" altLang="en-US">
                <a:latin typeface="Hiragino Kaku Gothic Pro W3" panose="020B0300000000000000" pitchFamily="34" charset="-128"/>
                <a:ea typeface="Hiragino Kaku Gothic Pro W3" panose="020B0300000000000000" pitchFamily="34" charset="-128"/>
              </a:rPr>
              <a:t>度</a:t>
            </a:r>
            <a:endParaRPr lang="ja-JP">
              <a:latin typeface="Hiragino Kaku Gothic Pro W3" panose="020B0300000000000000" pitchFamily="34" charset="-128"/>
              <a:ea typeface="Hiragino Kaku Gothic Pro W3" panose="020B0300000000000000" pitchFamily="34" charset="-128"/>
            </a:endParaRPr>
          </a:p>
        </p:txBody>
      </p:sp>
      <p:sp>
        <p:nvSpPr>
          <p:cNvPr id="14" name="テキスト ボックス 13">
            <a:extLst>
              <a:ext uri="{FF2B5EF4-FFF2-40B4-BE49-F238E27FC236}">
                <a16:creationId xmlns:a16="http://schemas.microsoft.com/office/drawing/2014/main" id="{5783460C-290A-4474-A94C-107C3DF6E09E}"/>
              </a:ext>
            </a:extLst>
          </p:cNvPr>
          <p:cNvSpPr txBox="1"/>
          <p:nvPr/>
        </p:nvSpPr>
        <p:spPr>
          <a:xfrm>
            <a:off x="5173809" y="1360569"/>
            <a:ext cx="157322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楽曲の興味度</a:t>
            </a:r>
          </a:p>
        </p:txBody>
      </p:sp>
      <p:sp>
        <p:nvSpPr>
          <p:cNvPr id="16" name="テキスト ボックス 15">
            <a:extLst>
              <a:ext uri="{FF2B5EF4-FFF2-40B4-BE49-F238E27FC236}">
                <a16:creationId xmlns:a16="http://schemas.microsoft.com/office/drawing/2014/main" id="{4C74958B-56B9-4837-917B-A087A9A9CC0B}"/>
              </a:ext>
            </a:extLst>
          </p:cNvPr>
          <p:cNvSpPr txBox="1"/>
          <p:nvPr/>
        </p:nvSpPr>
        <p:spPr>
          <a:xfrm>
            <a:off x="1439035" y="384691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atin typeface="Hiragino Kaku Gothic Pro W3" panose="020B0300000000000000" pitchFamily="34" charset="-128"/>
                <a:ea typeface="Hiragino Kaku Gothic Pro W3" panose="020B0300000000000000" pitchFamily="34" charset="-128"/>
              </a:rPr>
              <a:t>低い​</a:t>
            </a:r>
            <a:endParaRPr lang="ja-JP" altLang="en-US">
              <a:latin typeface="Hiragino Kaku Gothic Pro W3" panose="020B0300000000000000" pitchFamily="34" charset="-128"/>
              <a:ea typeface="Hiragino Kaku Gothic Pro W3" panose="020B0300000000000000" pitchFamily="34" charset="-128"/>
            </a:endParaRPr>
          </a:p>
        </p:txBody>
      </p:sp>
      <p:sp>
        <p:nvSpPr>
          <p:cNvPr id="18" name="テキスト ボックス 17">
            <a:extLst>
              <a:ext uri="{FF2B5EF4-FFF2-40B4-BE49-F238E27FC236}">
                <a16:creationId xmlns:a16="http://schemas.microsoft.com/office/drawing/2014/main" id="{FEF611C4-24CB-4EEF-83D8-1821A2B22581}"/>
              </a:ext>
            </a:extLst>
          </p:cNvPr>
          <p:cNvSpPr txBox="1"/>
          <p:nvPr/>
        </p:nvSpPr>
        <p:spPr>
          <a:xfrm>
            <a:off x="5697270" y="5828111"/>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atin typeface="Hiragino Kaku Gothic Pro W3" panose="020B0300000000000000" pitchFamily="34" charset="-128"/>
                <a:ea typeface="Hiragino Kaku Gothic Pro W3" panose="020B0300000000000000" pitchFamily="34" charset="-128"/>
              </a:rPr>
              <a:t>低い​</a:t>
            </a:r>
            <a:endParaRPr lang="ja-JP" altLang="en-US">
              <a:latin typeface="Hiragino Kaku Gothic Pro W3" panose="020B0300000000000000" pitchFamily="34" charset="-128"/>
              <a:ea typeface="Hiragino Kaku Gothic Pro W3" panose="020B0300000000000000" pitchFamily="34" charset="-128"/>
            </a:endParaRPr>
          </a:p>
        </p:txBody>
      </p:sp>
      <p:sp>
        <p:nvSpPr>
          <p:cNvPr id="20" name="テキスト ボックス 19">
            <a:extLst>
              <a:ext uri="{FF2B5EF4-FFF2-40B4-BE49-F238E27FC236}">
                <a16:creationId xmlns:a16="http://schemas.microsoft.com/office/drawing/2014/main" id="{C075E993-3971-4984-AF08-2D208DF15BAD}"/>
              </a:ext>
            </a:extLst>
          </p:cNvPr>
          <p:cNvSpPr txBox="1"/>
          <p:nvPr/>
        </p:nvSpPr>
        <p:spPr>
          <a:xfrm>
            <a:off x="5700216" y="1875673"/>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高い</a:t>
            </a:r>
          </a:p>
        </p:txBody>
      </p:sp>
      <p:sp>
        <p:nvSpPr>
          <p:cNvPr id="22" name="テキスト ボックス 21">
            <a:extLst>
              <a:ext uri="{FF2B5EF4-FFF2-40B4-BE49-F238E27FC236}">
                <a16:creationId xmlns:a16="http://schemas.microsoft.com/office/drawing/2014/main" id="{79FEB3DF-AE49-409E-971E-9D66CF7A67D7}"/>
              </a:ext>
            </a:extLst>
          </p:cNvPr>
          <p:cNvSpPr txBox="1"/>
          <p:nvPr/>
        </p:nvSpPr>
        <p:spPr>
          <a:xfrm>
            <a:off x="9904664" y="3847909"/>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高い</a:t>
            </a:r>
          </a:p>
        </p:txBody>
      </p:sp>
      <p:sp>
        <p:nvSpPr>
          <p:cNvPr id="3" name="テキスト ボックス 2">
            <a:extLst>
              <a:ext uri="{FF2B5EF4-FFF2-40B4-BE49-F238E27FC236}">
                <a16:creationId xmlns:a16="http://schemas.microsoft.com/office/drawing/2014/main" id="{103654A1-6018-4A40-8C6F-2832E3556BB8}"/>
              </a:ext>
            </a:extLst>
          </p:cNvPr>
          <p:cNvSpPr txBox="1"/>
          <p:nvPr/>
        </p:nvSpPr>
        <p:spPr>
          <a:xfrm>
            <a:off x="5697270" y="6522943"/>
            <a:ext cx="800219" cy="276999"/>
          </a:xfrm>
          <a:prstGeom prst="rect">
            <a:avLst/>
          </a:prstGeom>
          <a:noFill/>
        </p:spPr>
        <p:txBody>
          <a:bodyPr wrap="none" rtlCol="0">
            <a:spAutoFit/>
          </a:bodyPr>
          <a:lstStyle/>
          <a:p>
            <a:r>
              <a:rPr kumimoji="1" lang="ja-JP" altLang="en-US" sz="1200">
                <a:solidFill>
                  <a:schemeClr val="bg1"/>
                </a:solidFill>
              </a:rPr>
              <a:t>著者作成</a:t>
            </a:r>
          </a:p>
        </p:txBody>
      </p:sp>
    </p:spTree>
    <p:extLst>
      <p:ext uri="{BB962C8B-B14F-4D97-AF65-F5344CB8AC3E}">
        <p14:creationId xmlns:p14="http://schemas.microsoft.com/office/powerpoint/2010/main" val="2417934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A9362B-C0B6-344F-A7A9-C1E879F4720F}"/>
              </a:ext>
            </a:extLst>
          </p:cNvPr>
          <p:cNvSpPr>
            <a:spLocks noGrp="1"/>
          </p:cNvSpPr>
          <p:nvPr>
            <p:ph type="title"/>
          </p:nvPr>
        </p:nvSpPr>
        <p:spPr>
          <a:xfrm>
            <a:off x="0" y="0"/>
            <a:ext cx="10515600" cy="985422"/>
          </a:xfrm>
        </p:spPr>
        <p:txBody>
          <a:bodyPr/>
          <a:lstStyle/>
          <a:p>
            <a:r>
              <a:rPr kumimoji="1" lang="ja-JP" altLang="en-US" b="1">
                <a:latin typeface="Hiragino Kaku Gothic Pro W6" panose="020B0300000000000000" pitchFamily="34" charset="-128"/>
              </a:rPr>
              <a:t>現状分析</a:t>
            </a:r>
            <a:r>
              <a:rPr kumimoji="1" lang="en-US" altLang="ja-JP" b="1">
                <a:latin typeface="Hiragino Kaku Gothic Pro W6" panose="020B0300000000000000" pitchFamily="34" charset="-128"/>
              </a:rPr>
              <a:t>(</a:t>
            </a:r>
            <a:r>
              <a:rPr kumimoji="1" lang="ja-JP" altLang="en-US" b="1">
                <a:latin typeface="Hiragino Kaku Gothic Pro W6" panose="020B0300000000000000" pitchFamily="34" charset="-128"/>
              </a:rPr>
              <a:t>まとめ</a:t>
            </a:r>
            <a:r>
              <a:rPr kumimoji="1" lang="en-US" altLang="ja-JP" b="1">
                <a:latin typeface="Hiragino Kaku Gothic Pro W6" panose="020B0300000000000000" pitchFamily="34" charset="-128"/>
              </a:rPr>
              <a:t>)</a:t>
            </a:r>
            <a:endParaRPr kumimoji="1" lang="ja-JP" altLang="en-US" b="1">
              <a:latin typeface="Hiragino Kaku Gothic Pro W6" panose="020B0300000000000000" pitchFamily="34" charset="-128"/>
            </a:endParaRPr>
          </a:p>
        </p:txBody>
      </p:sp>
      <p:sp>
        <p:nvSpPr>
          <p:cNvPr id="3" name="コンテンツ プレースホルダー 2">
            <a:extLst>
              <a:ext uri="{FF2B5EF4-FFF2-40B4-BE49-F238E27FC236}">
                <a16:creationId xmlns:a16="http://schemas.microsoft.com/office/drawing/2014/main" id="{7324A697-FCC6-F940-86CF-7B84E9C4AAE9}"/>
              </a:ext>
            </a:extLst>
          </p:cNvPr>
          <p:cNvSpPr>
            <a:spLocks noGrp="1"/>
          </p:cNvSpPr>
          <p:nvPr>
            <p:ph idx="1"/>
          </p:nvPr>
        </p:nvSpPr>
        <p:spPr>
          <a:xfrm>
            <a:off x="645258" y="1322102"/>
            <a:ext cx="10462591" cy="4808538"/>
          </a:xfrm>
        </p:spPr>
        <p:txBody>
          <a:bodyPr vert="horz" lIns="91440" tIns="45720" rIns="91440" bIns="45720" rtlCol="0" anchor="t">
            <a:normAutofit lnSpcReduction="10000"/>
          </a:bodyPr>
          <a:lstStyle/>
          <a:p>
            <a:pPr marL="457200" indent="-457200"/>
            <a:r>
              <a:rPr lang="ja-JP" altLang="en-US"/>
              <a:t>現代はYouTubeや音楽ストリーミングサービスなどインターネット経由で音楽を聴く人が多い</a:t>
            </a:r>
            <a:endParaRPr lang="ja-JP"/>
          </a:p>
          <a:p>
            <a:pPr marL="457200" indent="-457200"/>
            <a:endParaRPr lang="ja-JP" altLang="en-US"/>
          </a:p>
          <a:p>
            <a:pPr marL="457200" indent="-457200"/>
            <a:r>
              <a:rPr lang="ja-JP" altLang="en-US"/>
              <a:t>Youtubeや音楽ストリーミングサービスは収益性が低い</a:t>
            </a:r>
          </a:p>
          <a:p>
            <a:pPr marL="457200" indent="-457200"/>
            <a:endParaRPr lang="ja-JP" altLang="en-US"/>
          </a:p>
          <a:p>
            <a:pPr marL="457200" indent="-457200"/>
            <a:r>
              <a:rPr lang="ja-JP" altLang="en-US"/>
              <a:t>アーティストの興味度に関わらず音楽を聴く人が現代のボリューム層である</a:t>
            </a:r>
          </a:p>
          <a:p>
            <a:pPr marL="0" indent="0">
              <a:buNone/>
            </a:pPr>
            <a:endParaRPr lang="ja-JP" altLang="en-US"/>
          </a:p>
          <a:p>
            <a:pPr marL="457200" indent="-457200"/>
            <a:r>
              <a:rPr lang="ja-JP" altLang="en-US">
                <a:latin typeface="Hiragino Kaku Gothic Pro W3"/>
                <a:ea typeface="Hiragino Kaku Gothic Pro W3"/>
                <a:cs typeface="+mn-lt"/>
              </a:rPr>
              <a:t>YouTubeや音楽ストリーミングサービスにより、音楽に触れる機会は増加しているが、ライブなどの行動にはつながっていない</a:t>
            </a:r>
          </a:p>
          <a:p>
            <a:pPr marL="457200" indent="-457200"/>
            <a:endParaRPr lang="ja-JP" altLang="en-US">
              <a:cs typeface="+mn-lt"/>
            </a:endParaRPr>
          </a:p>
          <a:p>
            <a:pPr marL="457200" indent="-457200"/>
            <a:endParaRPr lang="ja-JP" altLang="en-US"/>
          </a:p>
          <a:p>
            <a:pPr marL="457200" indent="-457200"/>
            <a:endParaRPr lang="ja-JP" altLang="en-US"/>
          </a:p>
          <a:p>
            <a:pPr marL="0" indent="0">
              <a:buNone/>
            </a:pPr>
            <a:endParaRPr lang="en-US" altLang="ja-JP"/>
          </a:p>
          <a:p>
            <a:pPr marL="457200" indent="-457200"/>
            <a:endParaRPr lang="ja-JP" altLang="en-US"/>
          </a:p>
          <a:p>
            <a:endParaRPr lang="ja-JP" altLang="en-US"/>
          </a:p>
          <a:p>
            <a:endParaRPr lang="ja-JP" altLang="en-US"/>
          </a:p>
        </p:txBody>
      </p:sp>
      <p:sp>
        <p:nvSpPr>
          <p:cNvPr id="4" name="スライド番号プレースホルダー 3">
            <a:extLst>
              <a:ext uri="{FF2B5EF4-FFF2-40B4-BE49-F238E27FC236}">
                <a16:creationId xmlns:a16="http://schemas.microsoft.com/office/drawing/2014/main" id="{463C2133-6B1C-CD40-A7E7-B161B99DA76C}"/>
              </a:ext>
            </a:extLst>
          </p:cNvPr>
          <p:cNvSpPr>
            <a:spLocks noGrp="1"/>
          </p:cNvSpPr>
          <p:nvPr>
            <p:ph type="sldNum" sz="quarter" idx="12"/>
          </p:nvPr>
        </p:nvSpPr>
        <p:spPr/>
        <p:txBody>
          <a:bodyPr/>
          <a:lstStyle/>
          <a:p>
            <a:fld id="{3D6D3A38-5440-134B-BA50-5B50EDEFC3F3}" type="slidenum">
              <a:rPr kumimoji="1" lang="ja-JP" altLang="en-US" smtClean="0"/>
              <a:t>12</a:t>
            </a:fld>
            <a:endParaRPr kumimoji="1" lang="ja-JP" altLang="en-US"/>
          </a:p>
        </p:txBody>
      </p:sp>
    </p:spTree>
    <p:extLst>
      <p:ext uri="{BB962C8B-B14F-4D97-AF65-F5344CB8AC3E}">
        <p14:creationId xmlns:p14="http://schemas.microsoft.com/office/powerpoint/2010/main" val="2055341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A9362B-C0B6-344F-A7A9-C1E879F4720F}"/>
              </a:ext>
            </a:extLst>
          </p:cNvPr>
          <p:cNvSpPr>
            <a:spLocks noGrp="1"/>
          </p:cNvSpPr>
          <p:nvPr>
            <p:ph type="title"/>
          </p:nvPr>
        </p:nvSpPr>
        <p:spPr>
          <a:xfrm>
            <a:off x="-6927" y="4907"/>
            <a:ext cx="10515600" cy="975201"/>
          </a:xfrm>
        </p:spPr>
        <p:txBody>
          <a:bodyPr/>
          <a:lstStyle/>
          <a:p>
            <a:r>
              <a:rPr kumimoji="1" lang="ja-JP" altLang="en-US" b="1">
                <a:latin typeface="Hiragino Kaku Gothic Pro W6" panose="020B0300000000000000" pitchFamily="34" charset="-128"/>
              </a:rPr>
              <a:t>現状分析</a:t>
            </a:r>
            <a:r>
              <a:rPr kumimoji="1" lang="en-US" altLang="ja-JP" b="1">
                <a:latin typeface="Hiragino Kaku Gothic Pro W6" panose="020B0300000000000000" pitchFamily="34" charset="-128"/>
              </a:rPr>
              <a:t>(</a:t>
            </a:r>
            <a:r>
              <a:rPr kumimoji="1" lang="ja-JP" altLang="en-US" b="1">
                <a:latin typeface="Hiragino Kaku Gothic Pro W6" panose="020B0300000000000000" pitchFamily="34" charset="-128"/>
              </a:rPr>
              <a:t>まとめ</a:t>
            </a:r>
            <a:r>
              <a:rPr kumimoji="1" lang="en-US" altLang="ja-JP" b="1">
                <a:latin typeface="Hiragino Kaku Gothic Pro W6" panose="020B0300000000000000" pitchFamily="34" charset="-128"/>
              </a:rPr>
              <a:t>)</a:t>
            </a:r>
            <a:endParaRPr kumimoji="1" lang="ja-JP" altLang="en-US" b="1">
              <a:latin typeface="Hiragino Kaku Gothic Pro W6" panose="020B0300000000000000" pitchFamily="34" charset="-128"/>
            </a:endParaRPr>
          </a:p>
        </p:txBody>
      </p:sp>
      <p:sp>
        <p:nvSpPr>
          <p:cNvPr id="3" name="コンテンツ プレースホルダー 2">
            <a:extLst>
              <a:ext uri="{FF2B5EF4-FFF2-40B4-BE49-F238E27FC236}">
                <a16:creationId xmlns:a16="http://schemas.microsoft.com/office/drawing/2014/main" id="{7324A697-FCC6-F940-86CF-7B84E9C4AAE9}"/>
              </a:ext>
            </a:extLst>
          </p:cNvPr>
          <p:cNvSpPr>
            <a:spLocks noGrp="1"/>
          </p:cNvSpPr>
          <p:nvPr>
            <p:ph idx="1"/>
          </p:nvPr>
        </p:nvSpPr>
        <p:spPr>
          <a:xfrm>
            <a:off x="580219" y="2258008"/>
            <a:ext cx="11032434" cy="4808538"/>
          </a:xfrm>
        </p:spPr>
        <p:txBody>
          <a:bodyPr vert="horz" lIns="91440" tIns="45720" rIns="91440" bIns="45720" rtlCol="0" anchor="t">
            <a:normAutofit/>
          </a:bodyPr>
          <a:lstStyle/>
          <a:p>
            <a:pPr marL="0" indent="0">
              <a:buNone/>
            </a:pPr>
            <a:endParaRPr lang="ja-JP" altLang="en-US"/>
          </a:p>
          <a:p>
            <a:pPr marL="0" indent="0">
              <a:lnSpc>
                <a:spcPct val="100000"/>
              </a:lnSpc>
              <a:spcBef>
                <a:spcPts val="0"/>
              </a:spcBef>
              <a:buNone/>
            </a:pPr>
            <a:endParaRPr lang="ja-JP" altLang="en-US">
              <a:cs typeface="+mn-lt"/>
            </a:endParaRPr>
          </a:p>
          <a:p>
            <a:pPr marL="0" indent="0">
              <a:lnSpc>
                <a:spcPct val="100000"/>
              </a:lnSpc>
              <a:spcBef>
                <a:spcPts val="0"/>
              </a:spcBef>
              <a:buNone/>
            </a:pPr>
            <a:r>
              <a:rPr lang="ja-JP" altLang="en-US"/>
              <a:t>　　　　　　　　　　　　</a:t>
            </a:r>
            <a:endParaRPr lang="ja-JP" altLang="en-US" sz="5400"/>
          </a:p>
          <a:p>
            <a:pPr marL="0" indent="0">
              <a:lnSpc>
                <a:spcPct val="100000"/>
              </a:lnSpc>
              <a:spcBef>
                <a:spcPts val="0"/>
              </a:spcBef>
              <a:buNone/>
            </a:pPr>
            <a:endParaRPr lang="ja-JP" altLang="en-US">
              <a:cs typeface="+mn-lt"/>
            </a:endParaRPr>
          </a:p>
          <a:p>
            <a:pPr marL="0" indent="0">
              <a:lnSpc>
                <a:spcPct val="100000"/>
              </a:lnSpc>
              <a:spcBef>
                <a:spcPts val="0"/>
              </a:spcBef>
              <a:buNone/>
            </a:pPr>
            <a:endParaRPr lang="ja-JP" altLang="en-US"/>
          </a:p>
          <a:p>
            <a:pPr marL="0" indent="0">
              <a:lnSpc>
                <a:spcPct val="100000"/>
              </a:lnSpc>
              <a:spcBef>
                <a:spcPts val="0"/>
              </a:spcBef>
              <a:buNone/>
            </a:pPr>
            <a:endParaRPr lang="ja-JP" altLang="en-US"/>
          </a:p>
          <a:p>
            <a:pPr marL="457200" indent="-457200"/>
            <a:endParaRPr lang="ja-JP" altLang="en-US"/>
          </a:p>
          <a:p>
            <a:pPr marL="0" indent="0">
              <a:buNone/>
            </a:pPr>
            <a:endParaRPr lang="en-US" altLang="ja-JP"/>
          </a:p>
          <a:p>
            <a:pPr marL="457200" indent="-457200"/>
            <a:endParaRPr lang="ja-JP" altLang="en-US"/>
          </a:p>
          <a:p>
            <a:endParaRPr lang="ja-JP" altLang="en-US"/>
          </a:p>
          <a:p>
            <a:endParaRPr lang="ja-JP" altLang="en-US"/>
          </a:p>
        </p:txBody>
      </p:sp>
      <p:sp>
        <p:nvSpPr>
          <p:cNvPr id="4" name="スライド番号プレースホルダー 3">
            <a:extLst>
              <a:ext uri="{FF2B5EF4-FFF2-40B4-BE49-F238E27FC236}">
                <a16:creationId xmlns:a16="http://schemas.microsoft.com/office/drawing/2014/main" id="{463C2133-6B1C-CD40-A7E7-B161B99DA76C}"/>
              </a:ext>
            </a:extLst>
          </p:cNvPr>
          <p:cNvSpPr>
            <a:spLocks noGrp="1"/>
          </p:cNvSpPr>
          <p:nvPr>
            <p:ph type="sldNum" sz="quarter" idx="12"/>
          </p:nvPr>
        </p:nvSpPr>
        <p:spPr/>
        <p:txBody>
          <a:bodyPr/>
          <a:lstStyle/>
          <a:p>
            <a:fld id="{3D6D3A38-5440-134B-BA50-5B50EDEFC3F3}" type="slidenum">
              <a:rPr kumimoji="1" lang="ja-JP" altLang="en-US" smtClean="0"/>
              <a:t>13</a:t>
            </a:fld>
            <a:endParaRPr kumimoji="1" lang="ja-JP" altLang="en-US"/>
          </a:p>
        </p:txBody>
      </p:sp>
      <p:sp>
        <p:nvSpPr>
          <p:cNvPr id="5" name="四角形: 角を丸くする 4">
            <a:extLst>
              <a:ext uri="{FF2B5EF4-FFF2-40B4-BE49-F238E27FC236}">
                <a16:creationId xmlns:a16="http://schemas.microsoft.com/office/drawing/2014/main" id="{99DE4182-1FEA-4D28-AA9D-3BE13C6290A5}"/>
              </a:ext>
            </a:extLst>
          </p:cNvPr>
          <p:cNvSpPr/>
          <p:nvPr/>
        </p:nvSpPr>
        <p:spPr>
          <a:xfrm>
            <a:off x="980661" y="1593574"/>
            <a:ext cx="4147930" cy="16498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Hiragino Kaku Gothic Pro W3" panose="020B0300000000000000" pitchFamily="34" charset="-128"/>
              <a:ea typeface="Hiragino Kaku Gothic Pro W3" panose="020B0300000000000000" pitchFamily="34" charset="-128"/>
            </a:endParaRPr>
          </a:p>
          <a:p>
            <a:pPr algn="ctr"/>
            <a:r>
              <a:rPr lang="ja-JP">
                <a:latin typeface="Hiragino Kaku Gothic Pro W3" panose="020B0300000000000000" pitchFamily="34" charset="-128"/>
                <a:ea typeface="Hiragino Kaku Gothic Pro W3" panose="020B0300000000000000" pitchFamily="34" charset="-128"/>
              </a:rPr>
              <a:t>現代の主要音楽プラットフォームの</a:t>
            </a:r>
            <a:endParaRPr lang="ja-JP" altLang="en-US">
              <a:latin typeface="Hiragino Kaku Gothic Pro W3" panose="020B0300000000000000" pitchFamily="34" charset="-128"/>
              <a:ea typeface="Hiragino Kaku Gothic Pro W3" panose="020B0300000000000000" pitchFamily="34" charset="-128"/>
            </a:endParaRPr>
          </a:p>
          <a:p>
            <a:pPr algn="ctr"/>
            <a:r>
              <a:rPr lang="ja-JP">
                <a:latin typeface="Hiragino Kaku Gothic Pro W3" panose="020B0300000000000000" pitchFamily="34" charset="-128"/>
                <a:ea typeface="Hiragino Kaku Gothic Pro W3" panose="020B0300000000000000" pitchFamily="34" charset="-128"/>
              </a:rPr>
              <a:t>収益性の低さ</a:t>
            </a:r>
            <a:endParaRPr lang="ja-JP">
              <a:latin typeface="Hiragino Kaku Gothic Pro W3" panose="020B0300000000000000" pitchFamily="34" charset="-128"/>
              <a:ea typeface="Hiragino Kaku Gothic Pro W3" panose="020B0300000000000000" pitchFamily="34" charset="-128"/>
              <a:cs typeface="+mn-lt"/>
            </a:endParaRPr>
          </a:p>
          <a:p>
            <a:pPr algn="ctr"/>
            <a:endParaRPr lang="ja-JP" altLang="en-US">
              <a:latin typeface="Hiragino Kaku Gothic Pro W3" panose="020B0300000000000000" pitchFamily="34" charset="-128"/>
              <a:ea typeface="Hiragino Kaku Gothic Pro W3" panose="020B0300000000000000" pitchFamily="34" charset="-128"/>
            </a:endParaRPr>
          </a:p>
        </p:txBody>
      </p:sp>
      <p:sp>
        <p:nvSpPr>
          <p:cNvPr id="6" name="四角形: 角を丸くする 5">
            <a:extLst>
              <a:ext uri="{FF2B5EF4-FFF2-40B4-BE49-F238E27FC236}">
                <a16:creationId xmlns:a16="http://schemas.microsoft.com/office/drawing/2014/main" id="{AAD17942-1727-44D8-88D1-A80F67960673}"/>
              </a:ext>
            </a:extLst>
          </p:cNvPr>
          <p:cNvSpPr/>
          <p:nvPr/>
        </p:nvSpPr>
        <p:spPr>
          <a:xfrm>
            <a:off x="980660" y="4171121"/>
            <a:ext cx="4147930" cy="16498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ja-JP" altLang="en-US">
              <a:latin typeface="Hiragino Kaku Gothic Pro W3" panose="020B0300000000000000" pitchFamily="34" charset="-128"/>
              <a:ea typeface="Hiragino Kaku Gothic Pro W3" panose="020B0300000000000000" pitchFamily="34" charset="-128"/>
            </a:endParaRPr>
          </a:p>
          <a:p>
            <a:endParaRPr lang="ja-JP">
              <a:latin typeface="Hiragino Kaku Gothic Pro W3" panose="020B0300000000000000" pitchFamily="34" charset="-128"/>
              <a:ea typeface="Hiragino Kaku Gothic Pro W3" panose="020B0300000000000000" pitchFamily="34" charset="-128"/>
            </a:endParaRPr>
          </a:p>
          <a:p>
            <a:endParaRPr lang="ja-JP">
              <a:latin typeface="Hiragino Kaku Gothic Pro W3" panose="020B0300000000000000" pitchFamily="34" charset="-128"/>
              <a:ea typeface="Hiragino Kaku Gothic Pro W3" panose="020B0300000000000000" pitchFamily="34" charset="-128"/>
            </a:endParaRPr>
          </a:p>
          <a:p>
            <a:r>
              <a:rPr lang="ja-JP" altLang="en-US">
                <a:latin typeface="Hiragino Kaku Gothic Pro W3" panose="020B0300000000000000" pitchFamily="34" charset="-128"/>
                <a:ea typeface="Hiragino Kaku Gothic Pro W3" panose="020B0300000000000000" pitchFamily="34" charset="-128"/>
              </a:rPr>
              <a:t>　　</a:t>
            </a:r>
          </a:p>
          <a:p>
            <a:r>
              <a:rPr lang="ja-JP" altLang="en-US">
                <a:latin typeface="Hiragino Kaku Gothic Pro W3" panose="020B0300000000000000" pitchFamily="34" charset="-128"/>
                <a:ea typeface="Hiragino Kaku Gothic Pro W3" panose="020B0300000000000000" pitchFamily="34" charset="-128"/>
              </a:rPr>
              <a:t>　　楽曲に対する認知がライブ</a:t>
            </a:r>
            <a:endParaRPr lang="ja-JP">
              <a:latin typeface="Hiragino Kaku Gothic Pro W3" panose="020B0300000000000000" pitchFamily="34" charset="-128"/>
              <a:ea typeface="Hiragino Kaku Gothic Pro W3" panose="020B0300000000000000" pitchFamily="34" charset="-128"/>
            </a:endParaRPr>
          </a:p>
          <a:p>
            <a:r>
              <a:rPr lang="ja-JP" altLang="en-US">
                <a:latin typeface="Hiragino Kaku Gothic Pro W3" panose="020B0300000000000000" pitchFamily="34" charset="-128"/>
                <a:ea typeface="Hiragino Kaku Gothic Pro W3" panose="020B0300000000000000" pitchFamily="34" charset="-128"/>
              </a:rPr>
              <a:t>　　などの</a:t>
            </a:r>
            <a:r>
              <a:rPr lang="ja-JP">
                <a:latin typeface="Hiragino Kaku Gothic Pro W3" panose="020B0300000000000000" pitchFamily="34" charset="-128"/>
                <a:ea typeface="Hiragino Kaku Gothic Pro W3" panose="020B0300000000000000" pitchFamily="34" charset="-128"/>
              </a:rPr>
              <a:t>行動に繋がっていない</a:t>
            </a:r>
            <a:endParaRPr lang="ja-JP">
              <a:latin typeface="Hiragino Kaku Gothic Pro W3" panose="020B0300000000000000" pitchFamily="34" charset="-128"/>
              <a:ea typeface="Hiragino Kaku Gothic Pro W3" panose="020B0300000000000000" pitchFamily="34" charset="-128"/>
              <a:cs typeface="+mn-lt"/>
            </a:endParaRPr>
          </a:p>
          <a:p>
            <a:endParaRPr lang="ja-JP">
              <a:latin typeface="Hiragino Kaku Gothic Pro W3" panose="020B0300000000000000" pitchFamily="34" charset="-128"/>
              <a:ea typeface="Hiragino Kaku Gothic Pro W3" panose="020B0300000000000000" pitchFamily="34" charset="-128"/>
              <a:cs typeface="+mn-lt"/>
            </a:endParaRPr>
          </a:p>
          <a:p>
            <a:pPr algn="ctr"/>
            <a:endParaRPr lang="ja-JP" altLang="en-US">
              <a:latin typeface="Hiragino Kaku Gothic Pro W3" panose="020B0300000000000000" pitchFamily="34" charset="-128"/>
              <a:ea typeface="Hiragino Kaku Gothic Pro W3" panose="020B0300000000000000" pitchFamily="34" charset="-128"/>
            </a:endParaRPr>
          </a:p>
          <a:p>
            <a:pPr algn="ctr"/>
            <a:endParaRPr lang="ja-JP">
              <a:latin typeface="Hiragino Kaku Gothic Pro W3" panose="020B0300000000000000" pitchFamily="34" charset="-128"/>
              <a:ea typeface="Hiragino Kaku Gothic Pro W3" panose="020B0300000000000000" pitchFamily="34" charset="-128"/>
            </a:endParaRPr>
          </a:p>
          <a:p>
            <a:pPr algn="ctr"/>
            <a:endParaRPr lang="ja-JP" altLang="en-US">
              <a:latin typeface="Hiragino Kaku Gothic Pro W3" panose="020B0300000000000000" pitchFamily="34" charset="-128"/>
              <a:ea typeface="Hiragino Kaku Gothic Pro W3" panose="020B0300000000000000" pitchFamily="34" charset="-128"/>
              <a:cs typeface="+mn-lt"/>
            </a:endParaRPr>
          </a:p>
        </p:txBody>
      </p:sp>
      <p:sp>
        <p:nvSpPr>
          <p:cNvPr id="11" name="矢印: 右 10">
            <a:extLst>
              <a:ext uri="{FF2B5EF4-FFF2-40B4-BE49-F238E27FC236}">
                <a16:creationId xmlns:a16="http://schemas.microsoft.com/office/drawing/2014/main" id="{07BC8072-325B-42B2-8EF5-1FD76E56B7BF}"/>
              </a:ext>
            </a:extLst>
          </p:cNvPr>
          <p:cNvSpPr/>
          <p:nvPr/>
        </p:nvSpPr>
        <p:spPr>
          <a:xfrm>
            <a:off x="5204261" y="3320862"/>
            <a:ext cx="1729407" cy="7553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Hiragino Kaku Gothic Pro W3" panose="020B0300000000000000" pitchFamily="34" charset="-128"/>
              <a:ea typeface="Hiragino Kaku Gothic Pro W3" panose="020B0300000000000000" pitchFamily="34" charset="-128"/>
            </a:endParaRPr>
          </a:p>
        </p:txBody>
      </p:sp>
      <p:sp>
        <p:nvSpPr>
          <p:cNvPr id="12" name="四角形: 角を丸くする 11">
            <a:extLst>
              <a:ext uri="{FF2B5EF4-FFF2-40B4-BE49-F238E27FC236}">
                <a16:creationId xmlns:a16="http://schemas.microsoft.com/office/drawing/2014/main" id="{D72EAB2F-8FFF-4D29-9CCA-E7A7C5550AD5}"/>
              </a:ext>
            </a:extLst>
          </p:cNvPr>
          <p:cNvSpPr/>
          <p:nvPr/>
        </p:nvSpPr>
        <p:spPr>
          <a:xfrm>
            <a:off x="7295321" y="2872408"/>
            <a:ext cx="4147930" cy="16498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ja-JP" altLang="en-US">
              <a:latin typeface="Hiragino Kaku Gothic Pro W3" panose="020B0300000000000000" pitchFamily="34" charset="-128"/>
              <a:ea typeface="Hiragino Kaku Gothic Pro W3" panose="020B0300000000000000" pitchFamily="34" charset="-128"/>
            </a:endParaRPr>
          </a:p>
          <a:p>
            <a:pPr algn="ctr"/>
            <a:r>
              <a:rPr lang="ja-JP" altLang="en-US">
                <a:latin typeface="Hiragino Kaku Gothic Pro W3" panose="020B0300000000000000" pitchFamily="34" charset="-128"/>
                <a:ea typeface="Hiragino Kaku Gothic Pro W3" panose="020B0300000000000000" pitchFamily="34" charset="-128"/>
              </a:rPr>
              <a:t>アーティストにとって</a:t>
            </a:r>
          </a:p>
          <a:p>
            <a:pPr algn="ctr"/>
            <a:r>
              <a:rPr lang="ja-JP" altLang="en-US">
                <a:latin typeface="Hiragino Kaku Gothic Pro W3" panose="020B0300000000000000" pitchFamily="34" charset="-128"/>
                <a:ea typeface="Hiragino Kaku Gothic Pro W3" panose="020B0300000000000000" pitchFamily="34" charset="-128"/>
              </a:rPr>
              <a:t>ネガティブな影響</a:t>
            </a:r>
          </a:p>
          <a:p>
            <a:pPr algn="ctr"/>
            <a:endParaRPr lang="ja-JP" altLang="en-US">
              <a:latin typeface="Hiragino Kaku Gothic Pro W3" panose="020B0300000000000000" pitchFamily="34" charset="-128"/>
              <a:ea typeface="Hiragino Kaku Gothic Pro W3" panose="020B0300000000000000" pitchFamily="34" charset="-128"/>
            </a:endParaRPr>
          </a:p>
        </p:txBody>
      </p:sp>
      <p:sp>
        <p:nvSpPr>
          <p:cNvPr id="18" name="テキスト ボックス 17">
            <a:extLst>
              <a:ext uri="{FF2B5EF4-FFF2-40B4-BE49-F238E27FC236}">
                <a16:creationId xmlns:a16="http://schemas.microsoft.com/office/drawing/2014/main" id="{89482A60-5A81-46A3-8B95-80CCC204912B}"/>
              </a:ext>
            </a:extLst>
          </p:cNvPr>
          <p:cNvSpPr txBox="1"/>
          <p:nvPr/>
        </p:nvSpPr>
        <p:spPr>
          <a:xfrm>
            <a:off x="5625548" y="5168348"/>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ja-JP" altLang="en-US">
              <a:latin typeface="Hiragino Kaku Gothic Pro W3" panose="020B0300000000000000" pitchFamily="34" charset="-128"/>
              <a:ea typeface="Hiragino Kaku Gothic Pro W3"/>
            </a:endParaRPr>
          </a:p>
        </p:txBody>
      </p:sp>
      <p:sp>
        <p:nvSpPr>
          <p:cNvPr id="7" name="テキスト ボックス 6">
            <a:extLst>
              <a:ext uri="{FF2B5EF4-FFF2-40B4-BE49-F238E27FC236}">
                <a16:creationId xmlns:a16="http://schemas.microsoft.com/office/drawing/2014/main" id="{55F073EC-26FB-4521-AA1A-E3BEE627D96B}"/>
              </a:ext>
            </a:extLst>
          </p:cNvPr>
          <p:cNvSpPr txBox="1"/>
          <p:nvPr/>
        </p:nvSpPr>
        <p:spPr>
          <a:xfrm>
            <a:off x="5765727" y="4934654"/>
            <a:ext cx="4996069" cy="20032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認知：そのアーティストの楽曲を聴く</a:t>
            </a:r>
          </a:p>
          <a:p>
            <a:pPr>
              <a:lnSpc>
                <a:spcPct val="90000"/>
              </a:lnSpc>
              <a:spcBef>
                <a:spcPts val="1000"/>
              </a:spcBef>
            </a:pPr>
            <a:r>
              <a:rPr lang="ja-JP" altLang="en-US">
                <a:latin typeface="Hiragino Kaku Gothic Pro W3"/>
                <a:ea typeface="Hiragino Kaku Gothic Pro W3"/>
              </a:rPr>
              <a:t>行動：そのアーティスト</a:t>
            </a:r>
            <a:r>
              <a:rPr lang="ja-JP" altLang="en-US">
                <a:latin typeface="Hiragino Kaku Gothic Pro W3"/>
                <a:ea typeface="Hiragino Kaku Gothic Pro W3"/>
                <a:cs typeface="+mn-lt"/>
              </a:rPr>
              <a:t>の</a:t>
            </a:r>
            <a:r>
              <a:rPr lang="ja-JP">
                <a:latin typeface="Hiragino Kaku Gothic Pro W3"/>
                <a:ea typeface="Hiragino Kaku Gothic Pro W3"/>
                <a:cs typeface="+mn-lt"/>
              </a:rPr>
              <a:t>ライブのチケットや</a:t>
            </a:r>
            <a:r>
              <a:rPr lang="ja-JP" altLang="en-US">
                <a:latin typeface="Hiragino Kaku Gothic Pro W3"/>
                <a:ea typeface="Hiragino Kaku Gothic Pro W3"/>
                <a:cs typeface="+mn-lt"/>
              </a:rPr>
              <a:t>CD、グッズなどの反復購買を行い、</a:t>
            </a:r>
            <a:r>
              <a:rPr lang="ja-JP">
                <a:latin typeface="Hiragino Kaku Gothic Pro W3"/>
                <a:ea typeface="Hiragino Kaku Gothic Pro W3"/>
                <a:cs typeface="+mn-lt"/>
              </a:rPr>
              <a:t>それらによる感動を共有すること</a:t>
            </a:r>
            <a:endParaRPr lang="ja-JP">
              <a:ea typeface="+mn-lt"/>
              <a:cs typeface="+mn-lt"/>
            </a:endParaRPr>
          </a:p>
          <a:p>
            <a:pPr>
              <a:lnSpc>
                <a:spcPct val="90000"/>
              </a:lnSpc>
              <a:spcBef>
                <a:spcPts val="1000"/>
              </a:spcBef>
            </a:pPr>
            <a:endParaRPr lang="ja-JP" altLang="en-US">
              <a:solidFill>
                <a:srgbClr val="FF0000"/>
              </a:solidFill>
              <a:latin typeface="Hiragino Kaku Gothic Pro W3" panose="020B0300000000000000" pitchFamily="34" charset="-128"/>
              <a:ea typeface="Hiragino Kaku Gothic Pro W3" panose="020B0300000000000000" pitchFamily="34" charset="-128"/>
              <a:cs typeface="+mn-lt"/>
            </a:endParaRPr>
          </a:p>
          <a:p>
            <a:pPr>
              <a:lnSpc>
                <a:spcPct val="90000"/>
              </a:lnSpc>
              <a:spcBef>
                <a:spcPts val="1000"/>
              </a:spcBef>
            </a:pPr>
            <a:endParaRPr lang="ja-JP">
              <a:latin typeface="Hiragino Kaku Gothic Pro W3" panose="020B0300000000000000" pitchFamily="34" charset="-128"/>
              <a:ea typeface="Hiragino Kaku Gothic Pro W3" panose="020B0300000000000000" pitchFamily="34" charset="-128"/>
              <a:cs typeface="+mn-lt"/>
            </a:endParaRPr>
          </a:p>
        </p:txBody>
      </p:sp>
    </p:spTree>
    <p:extLst>
      <p:ext uri="{BB962C8B-B14F-4D97-AF65-F5344CB8AC3E}">
        <p14:creationId xmlns:p14="http://schemas.microsoft.com/office/powerpoint/2010/main" val="10477315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D5DA30-50B7-4649-B92C-46D002E6727B}"/>
              </a:ext>
            </a:extLst>
          </p:cNvPr>
          <p:cNvSpPr>
            <a:spLocks noGrp="1"/>
          </p:cNvSpPr>
          <p:nvPr>
            <p:ph type="title"/>
          </p:nvPr>
        </p:nvSpPr>
        <p:spPr/>
        <p:txBody>
          <a:bodyPr/>
          <a:lstStyle/>
          <a:p>
            <a:r>
              <a:rPr kumimoji="1" lang="ja-JP" altLang="en-US" b="1">
                <a:latin typeface="Futura Condensed Medium"/>
                <a:ea typeface="Hiragino Kaku Gothic Pro W6"/>
              </a:rPr>
              <a:t>問題意識</a:t>
            </a:r>
          </a:p>
        </p:txBody>
      </p:sp>
      <p:sp>
        <p:nvSpPr>
          <p:cNvPr id="3" name="コンテンツ プレースホルダー 2">
            <a:extLst>
              <a:ext uri="{FF2B5EF4-FFF2-40B4-BE49-F238E27FC236}">
                <a16:creationId xmlns:a16="http://schemas.microsoft.com/office/drawing/2014/main" id="{AF12E2AE-9E48-FF44-9AB6-AD42BC271404}"/>
              </a:ext>
            </a:extLst>
          </p:cNvPr>
          <p:cNvSpPr>
            <a:spLocks noGrp="1"/>
          </p:cNvSpPr>
          <p:nvPr>
            <p:ph idx="1"/>
          </p:nvPr>
        </p:nvSpPr>
        <p:spPr>
          <a:xfrm>
            <a:off x="148266" y="2637975"/>
            <a:ext cx="11895468" cy="2261499"/>
          </a:xfrm>
        </p:spPr>
        <p:txBody>
          <a:bodyPr>
            <a:noAutofit/>
          </a:bodyPr>
          <a:lstStyle/>
          <a:p>
            <a:pPr marL="0" indent="0" algn="ctr">
              <a:lnSpc>
                <a:spcPct val="100000"/>
              </a:lnSpc>
              <a:buNone/>
            </a:pPr>
            <a:r>
              <a:rPr lang="ja-JP" altLang="en-US" sz="3600" b="1">
                <a:latin typeface="Hiragino Kaku Gothic Pro W6" panose="020B0300000000000000" pitchFamily="34" charset="-128"/>
                <a:ea typeface="Hiragino Kaku Gothic Pro W6" panose="020B0300000000000000" pitchFamily="34" charset="-128"/>
              </a:rPr>
              <a:t>アーティストの興味度に関わらず聴く現状がある中で、</a:t>
            </a:r>
          </a:p>
          <a:p>
            <a:pPr marL="0" indent="0" algn="ctr">
              <a:lnSpc>
                <a:spcPct val="100000"/>
              </a:lnSpc>
              <a:buNone/>
            </a:pPr>
            <a:r>
              <a:rPr lang="ja-JP" altLang="en-US" sz="3600" b="1">
                <a:latin typeface="Hiragino Kaku Gothic Pro W6" panose="020B0300000000000000" pitchFamily="34" charset="-128"/>
                <a:ea typeface="Hiragino Kaku Gothic Pro W6" panose="020B0300000000000000" pitchFamily="34" charset="-128"/>
              </a:rPr>
              <a:t>認知が行動につながっていないことは、アーティストにとってネガティブな影響を与えているのではないか</a:t>
            </a:r>
          </a:p>
        </p:txBody>
      </p:sp>
      <p:sp>
        <p:nvSpPr>
          <p:cNvPr id="5" name="スライド番号プレースホルダー 4">
            <a:extLst>
              <a:ext uri="{FF2B5EF4-FFF2-40B4-BE49-F238E27FC236}">
                <a16:creationId xmlns:a16="http://schemas.microsoft.com/office/drawing/2014/main" id="{55774031-5794-324E-A6EC-DBD541ADD8E8}"/>
              </a:ext>
            </a:extLst>
          </p:cNvPr>
          <p:cNvSpPr>
            <a:spLocks noGrp="1"/>
          </p:cNvSpPr>
          <p:nvPr>
            <p:ph type="sldNum" sz="quarter" idx="12"/>
          </p:nvPr>
        </p:nvSpPr>
        <p:spPr/>
        <p:txBody>
          <a:bodyPr/>
          <a:lstStyle/>
          <a:p>
            <a:fld id="{3D6D3A38-5440-134B-BA50-5B50EDEFC3F3}" type="slidenum">
              <a:rPr kumimoji="1" lang="ja-JP" altLang="en-US" smtClean="0"/>
              <a:t>14</a:t>
            </a:fld>
            <a:endParaRPr kumimoji="1" lang="ja-JP" altLang="en-US"/>
          </a:p>
        </p:txBody>
      </p:sp>
    </p:spTree>
    <p:extLst>
      <p:ext uri="{BB962C8B-B14F-4D97-AF65-F5344CB8AC3E}">
        <p14:creationId xmlns:p14="http://schemas.microsoft.com/office/powerpoint/2010/main" val="26824171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B52232-E42F-B14C-9B4B-FFD0AAA2E091}"/>
              </a:ext>
            </a:extLst>
          </p:cNvPr>
          <p:cNvSpPr>
            <a:spLocks noGrp="1"/>
          </p:cNvSpPr>
          <p:nvPr>
            <p:ph type="title"/>
          </p:nvPr>
        </p:nvSpPr>
        <p:spPr>
          <a:xfrm>
            <a:off x="-6927" y="4908"/>
            <a:ext cx="10515600" cy="980514"/>
          </a:xfrm>
        </p:spPr>
        <p:txBody>
          <a:bodyPr/>
          <a:lstStyle/>
          <a:p>
            <a:r>
              <a:rPr kumimoji="1" lang="ja-JP" altLang="en-US" b="1">
                <a:latin typeface="Hiragino Kaku Gothic Pro W6" panose="020B0300000000000000" pitchFamily="34" charset="-128"/>
              </a:rPr>
              <a:t>研究目的</a:t>
            </a:r>
          </a:p>
        </p:txBody>
      </p:sp>
      <p:sp>
        <p:nvSpPr>
          <p:cNvPr id="3" name="コンテンツ プレースホルダー 2">
            <a:extLst>
              <a:ext uri="{FF2B5EF4-FFF2-40B4-BE49-F238E27FC236}">
                <a16:creationId xmlns:a16="http://schemas.microsoft.com/office/drawing/2014/main" id="{D572C94C-7962-8D4F-A827-59F6FC67EE5E}"/>
              </a:ext>
            </a:extLst>
          </p:cNvPr>
          <p:cNvSpPr>
            <a:spLocks noGrp="1"/>
          </p:cNvSpPr>
          <p:nvPr>
            <p:ph idx="1"/>
          </p:nvPr>
        </p:nvSpPr>
        <p:spPr>
          <a:xfrm>
            <a:off x="1510" y="2362556"/>
            <a:ext cx="12193055" cy="2347728"/>
          </a:xfrm>
        </p:spPr>
        <p:txBody>
          <a:bodyPr vert="horz" lIns="91440" tIns="45720" rIns="91440" bIns="45720" rtlCol="0" anchor="t">
            <a:noAutofit/>
          </a:bodyPr>
          <a:lstStyle/>
          <a:p>
            <a:pPr algn="ctr">
              <a:lnSpc>
                <a:spcPct val="100000"/>
              </a:lnSpc>
              <a:buNone/>
            </a:pPr>
            <a:r>
              <a:rPr lang="ja-JP" altLang="en-US" sz="3200" b="1">
                <a:latin typeface="Hiragino Kaku Gothic Pro W6" panose="020B0300000000000000" pitchFamily="34" charset="-128"/>
                <a:ea typeface="Hiragino Kaku Gothic Pro W6" panose="020B0300000000000000" pitchFamily="34" charset="-128"/>
              </a:rPr>
              <a:t>アーティストにとってポジティブな影響を与えるためには</a:t>
            </a:r>
            <a:endParaRPr lang="ja-JP" b="1">
              <a:latin typeface="Hiragino Kaku Gothic Pro W6" panose="020B0300000000000000" pitchFamily="34" charset="-128"/>
              <a:ea typeface="Hiragino Kaku Gothic Pro W6" panose="020B0300000000000000" pitchFamily="34" charset="-128"/>
            </a:endParaRPr>
          </a:p>
          <a:p>
            <a:pPr algn="ctr">
              <a:lnSpc>
                <a:spcPct val="100000"/>
              </a:lnSpc>
              <a:buNone/>
            </a:pPr>
            <a:r>
              <a:rPr lang="ja-JP" altLang="en-US" sz="3200" b="1">
                <a:latin typeface="Hiragino Kaku Gothic Pro W6" panose="020B0300000000000000" pitchFamily="34" charset="-128"/>
                <a:ea typeface="Hiragino Kaku Gothic Pro W6" panose="020B0300000000000000" pitchFamily="34" charset="-128"/>
              </a:rPr>
              <a:t>どのようなアプローチを音楽を聴く人へ行えば良いのか</a:t>
            </a:r>
            <a:endParaRPr lang="en-US" altLang="ja-JP" sz="3200" b="1">
              <a:latin typeface="Hiragino Kaku Gothic Pro W6" panose="020B0300000000000000" pitchFamily="34" charset="-128"/>
              <a:ea typeface="Hiragino Kaku Gothic Pro W6" panose="020B0300000000000000" pitchFamily="34" charset="-128"/>
            </a:endParaRPr>
          </a:p>
          <a:p>
            <a:pPr algn="ctr">
              <a:lnSpc>
                <a:spcPct val="100000"/>
              </a:lnSpc>
              <a:buNone/>
            </a:pPr>
            <a:r>
              <a:rPr lang="ja-JP" altLang="en-US" sz="3200" b="1">
                <a:latin typeface="Hiragino Kaku Gothic Pro W6" panose="020B0300000000000000" pitchFamily="34" charset="-128"/>
                <a:ea typeface="Hiragino Kaku Gothic Pro W6" panose="020B0300000000000000" pitchFamily="34" charset="-128"/>
              </a:rPr>
              <a:t>リレーションシップマーケティングの概念を用いて明らかにする</a:t>
            </a:r>
            <a:endParaRPr lang="en-US" altLang="ja-JP" b="1">
              <a:latin typeface="Hiragino Kaku Gothic Pro W6" panose="020B0300000000000000" pitchFamily="34" charset="-128"/>
              <a:ea typeface="Hiragino Kaku Gothic Pro W6" panose="020B0300000000000000" pitchFamily="34" charset="-128"/>
            </a:endParaRPr>
          </a:p>
        </p:txBody>
      </p:sp>
      <p:sp>
        <p:nvSpPr>
          <p:cNvPr id="4" name="スライド番号プレースホルダー 3">
            <a:extLst>
              <a:ext uri="{FF2B5EF4-FFF2-40B4-BE49-F238E27FC236}">
                <a16:creationId xmlns:a16="http://schemas.microsoft.com/office/drawing/2014/main" id="{323CD4E3-9B16-704C-B3B9-0D1C17BE0546}"/>
              </a:ext>
            </a:extLst>
          </p:cNvPr>
          <p:cNvSpPr>
            <a:spLocks noGrp="1"/>
          </p:cNvSpPr>
          <p:nvPr>
            <p:ph type="sldNum" sz="quarter" idx="12"/>
          </p:nvPr>
        </p:nvSpPr>
        <p:spPr/>
        <p:txBody>
          <a:bodyPr/>
          <a:lstStyle/>
          <a:p>
            <a:r>
              <a:rPr lang="ja-JP" altLang="en-US"/>
              <a:t>13</a:t>
            </a:r>
          </a:p>
        </p:txBody>
      </p:sp>
    </p:spTree>
    <p:extLst>
      <p:ext uri="{BB962C8B-B14F-4D97-AF65-F5344CB8AC3E}">
        <p14:creationId xmlns:p14="http://schemas.microsoft.com/office/powerpoint/2010/main" val="2231120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168AE1-67EE-41E6-85A1-3922BDFE9549}"/>
              </a:ext>
            </a:extLst>
          </p:cNvPr>
          <p:cNvSpPr>
            <a:spLocks noGrp="1"/>
          </p:cNvSpPr>
          <p:nvPr>
            <p:ph type="title"/>
          </p:nvPr>
        </p:nvSpPr>
        <p:spPr>
          <a:xfrm>
            <a:off x="-255" y="0"/>
            <a:ext cx="10515600" cy="1038251"/>
          </a:xfrm>
        </p:spPr>
        <p:txBody>
          <a:bodyPr>
            <a:normAutofit/>
          </a:bodyPr>
          <a:lstStyle/>
          <a:p>
            <a:r>
              <a:rPr lang="ja-JP" altLang="en-US" b="1">
                <a:latin typeface="Hiragino Kaku Gothic Pro W6" panose="020B0300000000000000" pitchFamily="34" charset="-128"/>
              </a:rPr>
              <a:t>先行研究</a:t>
            </a:r>
          </a:p>
        </p:txBody>
      </p:sp>
      <p:sp>
        <p:nvSpPr>
          <p:cNvPr id="3" name="コンテンツ プレースホルダー 2">
            <a:extLst>
              <a:ext uri="{FF2B5EF4-FFF2-40B4-BE49-F238E27FC236}">
                <a16:creationId xmlns:a16="http://schemas.microsoft.com/office/drawing/2014/main" id="{5B99BEC0-0950-42F3-89FF-451F112BFC88}"/>
              </a:ext>
            </a:extLst>
          </p:cNvPr>
          <p:cNvSpPr>
            <a:spLocks noGrp="1"/>
          </p:cNvSpPr>
          <p:nvPr>
            <p:ph idx="1"/>
          </p:nvPr>
        </p:nvSpPr>
        <p:spPr>
          <a:xfrm>
            <a:off x="618945" y="1358361"/>
            <a:ext cx="10515600" cy="4933620"/>
          </a:xfrm>
        </p:spPr>
        <p:txBody>
          <a:bodyPr vert="horz" lIns="91440" tIns="45720" rIns="91440" bIns="45720" rtlCol="0" anchor="t">
            <a:normAutofit/>
          </a:bodyPr>
          <a:lstStyle/>
          <a:p>
            <a:pPr marL="0" indent="0">
              <a:buNone/>
            </a:pPr>
            <a:endParaRPr lang="ja-JP" altLang="en-US"/>
          </a:p>
          <a:p>
            <a:pPr marL="0" indent="0">
              <a:buNone/>
            </a:pPr>
            <a:r>
              <a:rPr lang="ja-JP" altLang="en-US" sz="3200" u="sng"/>
              <a:t>リレーションシップ・マーケティング</a:t>
            </a:r>
          </a:p>
          <a:p>
            <a:pPr marL="0" indent="0">
              <a:buNone/>
            </a:pPr>
            <a:endParaRPr lang="ja-JP" altLang="en-US">
              <a:cs typeface="+mn-lt"/>
            </a:endParaRPr>
          </a:p>
          <a:p>
            <a:pPr marL="0" indent="0">
              <a:buNone/>
            </a:pPr>
            <a:r>
              <a:rPr lang="ja-JP" altLang="en-US">
                <a:cs typeface="+mn-lt"/>
              </a:rPr>
              <a:t>・</a:t>
            </a:r>
            <a:r>
              <a:rPr lang="ja-JP">
                <a:cs typeface="+mn-lt"/>
              </a:rPr>
              <a:t>顧客のLTV（Life Time Value：顧客生涯価値）を最大化するマーケティング手法</a:t>
            </a:r>
            <a:endParaRPr lang="ja-JP" altLang="en-US"/>
          </a:p>
          <a:p>
            <a:pPr marL="0" indent="0">
              <a:buNone/>
            </a:pPr>
            <a:endParaRPr lang="ja-JP" altLang="en-US">
              <a:cs typeface="+mn-lt"/>
            </a:endParaRPr>
          </a:p>
          <a:p>
            <a:pPr marL="0" indent="0">
              <a:buNone/>
            </a:pPr>
            <a:endParaRPr lang="ja-JP" altLang="en-US">
              <a:cs typeface="+mn-lt"/>
            </a:endParaRPr>
          </a:p>
          <a:p>
            <a:pPr marL="0" indent="0">
              <a:buNone/>
            </a:pPr>
            <a:r>
              <a:rPr lang="ja-JP" altLang="en-US">
                <a:cs typeface="+mn-lt"/>
              </a:rPr>
              <a:t>・</a:t>
            </a:r>
            <a:r>
              <a:rPr lang="ja-JP">
                <a:cs typeface="+mn-lt"/>
              </a:rPr>
              <a:t>「真のロイヤルティ」、「潜在的なロイヤルティ」、「偽りのロイヤルティ」を扱う</a:t>
            </a:r>
            <a:endParaRPr lang="ja-JP" altLang="en-US"/>
          </a:p>
          <a:p>
            <a:pPr marL="0" indent="0">
              <a:buNone/>
            </a:pPr>
            <a:endParaRPr lang="ja-JP" altLang="en-US"/>
          </a:p>
        </p:txBody>
      </p:sp>
      <p:sp>
        <p:nvSpPr>
          <p:cNvPr id="4" name="スライド番号プレースホルダー 3">
            <a:extLst>
              <a:ext uri="{FF2B5EF4-FFF2-40B4-BE49-F238E27FC236}">
                <a16:creationId xmlns:a16="http://schemas.microsoft.com/office/drawing/2014/main" id="{84D79567-78EE-4957-98D6-603C103EA548}"/>
              </a:ext>
            </a:extLst>
          </p:cNvPr>
          <p:cNvSpPr>
            <a:spLocks noGrp="1"/>
          </p:cNvSpPr>
          <p:nvPr>
            <p:ph type="sldNum" sz="quarter" idx="12"/>
          </p:nvPr>
        </p:nvSpPr>
        <p:spPr/>
        <p:txBody>
          <a:bodyPr/>
          <a:lstStyle/>
          <a:p>
            <a:fld id="{3D6D3A38-5440-134B-BA50-5B50EDEFC3F3}" type="slidenum">
              <a:rPr kumimoji="1" lang="ja-JP" altLang="en-US" smtClean="0"/>
              <a:t>16</a:t>
            </a:fld>
            <a:endParaRPr kumimoji="1" lang="ja-JP" altLang="en-US"/>
          </a:p>
        </p:txBody>
      </p:sp>
      <p:sp>
        <p:nvSpPr>
          <p:cNvPr id="6" name="テキスト ボックス 5">
            <a:extLst>
              <a:ext uri="{FF2B5EF4-FFF2-40B4-BE49-F238E27FC236}">
                <a16:creationId xmlns:a16="http://schemas.microsoft.com/office/drawing/2014/main" id="{CE5C71A7-FEC3-45D3-A2A2-1754B8F6ACD6}"/>
              </a:ext>
            </a:extLst>
          </p:cNvPr>
          <p:cNvSpPr txBox="1"/>
          <p:nvPr/>
        </p:nvSpPr>
        <p:spPr>
          <a:xfrm>
            <a:off x="10187796" y="569487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1200">
                <a:latin typeface="Hiragino Kaku Gothic Pro W3" panose="020B0300000000000000" pitchFamily="34" charset="-128"/>
                <a:ea typeface="Hiragino Kaku Gothic Pro W3"/>
              </a:rPr>
              <a:t>山岡,2015</a:t>
            </a:r>
          </a:p>
        </p:txBody>
      </p:sp>
      <p:sp>
        <p:nvSpPr>
          <p:cNvPr id="7" name="正方形/長方形 6">
            <a:extLst>
              <a:ext uri="{FF2B5EF4-FFF2-40B4-BE49-F238E27FC236}">
                <a16:creationId xmlns:a16="http://schemas.microsoft.com/office/drawing/2014/main" id="{28534DD6-F85E-F54B-8B9B-1F2677DB57DD}"/>
              </a:ext>
            </a:extLst>
          </p:cNvPr>
          <p:cNvSpPr/>
          <p:nvPr/>
        </p:nvSpPr>
        <p:spPr>
          <a:xfrm>
            <a:off x="4991819" y="3594338"/>
            <a:ext cx="7522952" cy="461665"/>
          </a:xfrm>
          <a:prstGeom prst="rect">
            <a:avLst/>
          </a:prstGeom>
        </p:spPr>
        <p:txBody>
          <a:bodyPr wrap="square" lIns="91440" tIns="45720" rIns="91440" bIns="45720" anchor="t">
            <a:spAutoFit/>
          </a:bodyPr>
          <a:lstStyle/>
          <a:p>
            <a:r>
              <a:rPr lang="ja-JP" altLang="en-US" sz="1200">
                <a:ea typeface="游ゴシック"/>
              </a:rPr>
              <a:t>出典</a:t>
            </a:r>
            <a:r>
              <a:rPr lang="en-US" altLang="ja-JP" sz="1200">
                <a:ea typeface="游ゴシック"/>
              </a:rPr>
              <a:t>:</a:t>
            </a:r>
            <a:r>
              <a:rPr lang="ja-JP" altLang="en-US" sz="1200">
                <a:ea typeface="游ゴシック"/>
              </a:rPr>
              <a:t>リコーのマーケティング支援＜</a:t>
            </a:r>
            <a:r>
              <a:rPr lang="ja-JP" altLang="en-US" sz="1200">
                <a:ea typeface="游ゴシック"/>
                <a:hlinkClick r:id="rId2"/>
              </a:rPr>
              <a:t>h</a:t>
            </a:r>
            <a:r>
              <a:rPr lang="en" altLang="ja-JP" sz="1200">
                <a:ea typeface="游ゴシック"/>
                <a:hlinkClick r:id="rId2"/>
              </a:rPr>
              <a:t>ttps://drm.ricoh.jp/lab/glossary/g00031.html</a:t>
            </a:r>
            <a:r>
              <a:rPr lang="en" altLang="ja-JP" sz="1200">
                <a:ea typeface="游ゴシック"/>
              </a:rPr>
              <a:t>＞(ア</a:t>
            </a:r>
            <a:r>
              <a:rPr lang="ja-JP" altLang="en-US" sz="1200">
                <a:ea typeface="游ゴシック"/>
              </a:rPr>
              <a:t>クセス日2</a:t>
            </a:r>
            <a:r>
              <a:rPr lang="en-US" altLang="ja-JP" sz="1200">
                <a:ea typeface="游ゴシック"/>
              </a:rPr>
              <a:t>020/9/1) </a:t>
            </a:r>
            <a:endParaRPr lang="en" altLang="ja-JP" sz="1200">
              <a:ea typeface="游ゴシック"/>
            </a:endParaRPr>
          </a:p>
        </p:txBody>
      </p:sp>
    </p:spTree>
    <p:extLst>
      <p:ext uri="{BB962C8B-B14F-4D97-AF65-F5344CB8AC3E}">
        <p14:creationId xmlns:p14="http://schemas.microsoft.com/office/powerpoint/2010/main" val="18432848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DBBBB1-1509-4222-8A4B-4D1AE8298D68}"/>
              </a:ext>
            </a:extLst>
          </p:cNvPr>
          <p:cNvSpPr>
            <a:spLocks noGrp="1"/>
          </p:cNvSpPr>
          <p:nvPr>
            <p:ph type="title"/>
          </p:nvPr>
        </p:nvSpPr>
        <p:spPr>
          <a:xfrm>
            <a:off x="-2540" y="-634"/>
            <a:ext cx="10515600" cy="1034436"/>
          </a:xfrm>
        </p:spPr>
        <p:txBody>
          <a:bodyPr>
            <a:normAutofit/>
          </a:bodyPr>
          <a:lstStyle/>
          <a:p>
            <a:r>
              <a:rPr lang="ja-JP" altLang="en-US" b="1">
                <a:latin typeface="Hiragino Kaku Gothic Pro W6" panose="020B0300000000000000" pitchFamily="34" charset="-128"/>
              </a:rPr>
              <a:t>先行研究(ロイヤルティのタイプ)</a:t>
            </a:r>
          </a:p>
        </p:txBody>
      </p:sp>
      <p:graphicFrame>
        <p:nvGraphicFramePr>
          <p:cNvPr id="5" name="表 5">
            <a:extLst>
              <a:ext uri="{FF2B5EF4-FFF2-40B4-BE49-F238E27FC236}">
                <a16:creationId xmlns:a16="http://schemas.microsoft.com/office/drawing/2014/main" id="{94B6C4AE-2B86-4833-A8B9-24F191BDD1FC}"/>
              </a:ext>
            </a:extLst>
          </p:cNvPr>
          <p:cNvGraphicFramePr>
            <a:graphicFrameLocks noGrp="1"/>
          </p:cNvGraphicFramePr>
          <p:nvPr>
            <p:ph idx="1"/>
            <p:extLst>
              <p:ext uri="{D42A27DB-BD31-4B8C-83A1-F6EECF244321}">
                <p14:modId xmlns:p14="http://schemas.microsoft.com/office/powerpoint/2010/main" val="2924266332"/>
              </p:ext>
            </p:extLst>
          </p:nvPr>
        </p:nvGraphicFramePr>
        <p:xfrm>
          <a:off x="2012830" y="2109877"/>
          <a:ext cx="9242588" cy="3348986"/>
        </p:xfrm>
        <a:graphic>
          <a:graphicData uri="http://schemas.openxmlformats.org/drawingml/2006/table">
            <a:tbl>
              <a:tblPr firstRow="1" bandRow="1">
                <a:tableStyleId>{5940675A-B579-460E-94D1-54222C63F5DA}</a:tableStyleId>
              </a:tblPr>
              <a:tblGrid>
                <a:gridCol w="4621294">
                  <a:extLst>
                    <a:ext uri="{9D8B030D-6E8A-4147-A177-3AD203B41FA5}">
                      <a16:colId xmlns:a16="http://schemas.microsoft.com/office/drawing/2014/main" val="933832801"/>
                    </a:ext>
                  </a:extLst>
                </a:gridCol>
                <a:gridCol w="4621294">
                  <a:extLst>
                    <a:ext uri="{9D8B030D-6E8A-4147-A177-3AD203B41FA5}">
                      <a16:colId xmlns:a16="http://schemas.microsoft.com/office/drawing/2014/main" val="2013236140"/>
                    </a:ext>
                  </a:extLst>
                </a:gridCol>
              </a:tblGrid>
              <a:tr h="1668866">
                <a:tc>
                  <a:txBody>
                    <a:bodyPr/>
                    <a:lstStyle/>
                    <a:p>
                      <a:pPr algn="ctr"/>
                      <a:r>
                        <a:rPr lang="ja-JP" altLang="en-US"/>
                        <a:t>真のロイヤルティ</a:t>
                      </a:r>
                      <a:endParaRPr kumimoji="1" lang="ja-JP" altLang="en-US"/>
                    </a:p>
                  </a:txBody>
                  <a:tcPr anchor="ctr"/>
                </a:tc>
                <a:tc>
                  <a:txBody>
                    <a:bodyPr/>
                    <a:lstStyle/>
                    <a:p>
                      <a:pPr algn="ctr"/>
                      <a:r>
                        <a:rPr lang="ja-JP" altLang="en-US"/>
                        <a:t>潜在的なロイヤルティ</a:t>
                      </a:r>
                      <a:endParaRPr kumimoji="1" lang="ja-JP" altLang="en-US"/>
                    </a:p>
                  </a:txBody>
                  <a:tcPr anchor="ctr"/>
                </a:tc>
                <a:extLst>
                  <a:ext uri="{0D108BD9-81ED-4DB2-BD59-A6C34878D82A}">
                    <a16:rowId xmlns:a16="http://schemas.microsoft.com/office/drawing/2014/main" val="2460296813"/>
                  </a:ext>
                </a:extLst>
              </a:tr>
              <a:tr h="1680120">
                <a:tc>
                  <a:txBody>
                    <a:bodyPr/>
                    <a:lstStyle/>
                    <a:p>
                      <a:pPr algn="ctr"/>
                      <a:r>
                        <a:rPr lang="ja-JP" altLang="en-US"/>
                        <a:t>偽りのロイヤルティ</a:t>
                      </a:r>
                      <a:endParaRPr kumimoji="1" lang="ja-JP" altLang="en-US"/>
                    </a:p>
                  </a:txBody>
                  <a:tcPr anchor="ctr"/>
                </a:tc>
                <a:tc>
                  <a:txBody>
                    <a:bodyPr/>
                    <a:lstStyle/>
                    <a:p>
                      <a:pPr algn="ctr"/>
                      <a:r>
                        <a:rPr lang="ja-JP" altLang="en-US"/>
                        <a:t>ロイヤルティなし</a:t>
                      </a:r>
                      <a:endParaRPr kumimoji="1" lang="ja-JP" altLang="en-US"/>
                    </a:p>
                  </a:txBody>
                  <a:tcPr anchor="ctr"/>
                </a:tc>
                <a:extLst>
                  <a:ext uri="{0D108BD9-81ED-4DB2-BD59-A6C34878D82A}">
                    <a16:rowId xmlns:a16="http://schemas.microsoft.com/office/drawing/2014/main" val="258851956"/>
                  </a:ext>
                </a:extLst>
              </a:tr>
            </a:tbl>
          </a:graphicData>
        </a:graphic>
      </p:graphicFrame>
      <p:sp>
        <p:nvSpPr>
          <p:cNvPr id="4" name="スライド番号プレースホルダー 3">
            <a:extLst>
              <a:ext uri="{FF2B5EF4-FFF2-40B4-BE49-F238E27FC236}">
                <a16:creationId xmlns:a16="http://schemas.microsoft.com/office/drawing/2014/main" id="{50BBD4B3-A0DC-434C-8EA6-7A4F925FFFD0}"/>
              </a:ext>
            </a:extLst>
          </p:cNvPr>
          <p:cNvSpPr>
            <a:spLocks noGrp="1"/>
          </p:cNvSpPr>
          <p:nvPr>
            <p:ph type="sldNum" sz="quarter" idx="12"/>
          </p:nvPr>
        </p:nvSpPr>
        <p:spPr/>
        <p:txBody>
          <a:bodyPr/>
          <a:lstStyle/>
          <a:p>
            <a:r>
              <a:rPr lang="ja-JP" altLang="en-US"/>
              <a:t>１４</a:t>
            </a:r>
          </a:p>
        </p:txBody>
      </p:sp>
      <p:sp>
        <p:nvSpPr>
          <p:cNvPr id="6" name="テキスト ボックス 5">
            <a:extLst>
              <a:ext uri="{FF2B5EF4-FFF2-40B4-BE49-F238E27FC236}">
                <a16:creationId xmlns:a16="http://schemas.microsoft.com/office/drawing/2014/main" id="{CDCDF6DB-6C25-44FF-B8A9-7926665925D2}"/>
              </a:ext>
            </a:extLst>
          </p:cNvPr>
          <p:cNvSpPr txBox="1"/>
          <p:nvPr/>
        </p:nvSpPr>
        <p:spPr>
          <a:xfrm>
            <a:off x="6096000" y="12192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反復購買</a:t>
            </a:r>
          </a:p>
        </p:txBody>
      </p:sp>
      <p:sp>
        <p:nvSpPr>
          <p:cNvPr id="8" name="テキスト ボックス 7">
            <a:extLst>
              <a:ext uri="{FF2B5EF4-FFF2-40B4-BE49-F238E27FC236}">
                <a16:creationId xmlns:a16="http://schemas.microsoft.com/office/drawing/2014/main" id="{85155C68-1418-45AA-A6E8-02C4FED2C2A7}"/>
              </a:ext>
            </a:extLst>
          </p:cNvPr>
          <p:cNvSpPr txBox="1"/>
          <p:nvPr/>
        </p:nvSpPr>
        <p:spPr>
          <a:xfrm>
            <a:off x="675861" y="2908852"/>
            <a:ext cx="2743200"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latin typeface="Hiragino Kaku Gothic Pro W3" panose="020B0300000000000000" pitchFamily="34" charset="-128"/>
                <a:ea typeface="Hiragino Kaku Gothic Pro W3" panose="020B0300000000000000" pitchFamily="34" charset="-128"/>
              </a:rPr>
              <a:t>相</a:t>
            </a:r>
          </a:p>
          <a:p>
            <a:r>
              <a:rPr lang="ja-JP" altLang="en-US">
                <a:latin typeface="Hiragino Kaku Gothic Pro W3" panose="020B0300000000000000" pitchFamily="34" charset="-128"/>
                <a:ea typeface="Hiragino Kaku Gothic Pro W3" panose="020B0300000000000000" pitchFamily="34" charset="-128"/>
              </a:rPr>
              <a:t>対</a:t>
            </a:r>
          </a:p>
          <a:p>
            <a:r>
              <a:rPr lang="ja-JP" altLang="en-US">
                <a:latin typeface="Hiragino Kaku Gothic Pro W3" panose="020B0300000000000000" pitchFamily="34" charset="-128"/>
                <a:ea typeface="Hiragino Kaku Gothic Pro W3" panose="020B0300000000000000" pitchFamily="34" charset="-128"/>
              </a:rPr>
              <a:t>的</a:t>
            </a:r>
            <a:endParaRPr lang="ja-JP">
              <a:latin typeface="Hiragino Kaku Gothic Pro W3" panose="020B0300000000000000" pitchFamily="34" charset="-128"/>
              <a:ea typeface="Hiragino Kaku Gothic Pro W3" panose="020B0300000000000000" pitchFamily="34" charset="-128"/>
            </a:endParaRPr>
          </a:p>
          <a:p>
            <a:r>
              <a:rPr lang="ja-JP" altLang="en-US">
                <a:latin typeface="Hiragino Kaku Gothic Pro W3" panose="020B0300000000000000" pitchFamily="34" charset="-128"/>
                <a:ea typeface="Hiragino Kaku Gothic Pro W3" panose="020B0300000000000000" pitchFamily="34" charset="-128"/>
              </a:rPr>
              <a:t>な</a:t>
            </a:r>
            <a:endParaRPr lang="ja-JP">
              <a:latin typeface="Hiragino Kaku Gothic Pro W3" panose="020B0300000000000000" pitchFamily="34" charset="-128"/>
              <a:ea typeface="Hiragino Kaku Gothic Pro W3" panose="020B0300000000000000" pitchFamily="34" charset="-128"/>
            </a:endParaRPr>
          </a:p>
          <a:p>
            <a:r>
              <a:rPr lang="ja-JP" altLang="en-US">
                <a:latin typeface="Hiragino Kaku Gothic Pro W3" panose="020B0300000000000000" pitchFamily="34" charset="-128"/>
                <a:ea typeface="Hiragino Kaku Gothic Pro W3" panose="020B0300000000000000" pitchFamily="34" charset="-128"/>
              </a:rPr>
              <a:t>態</a:t>
            </a:r>
            <a:endParaRPr lang="ja-JP">
              <a:latin typeface="Hiragino Kaku Gothic Pro W3" panose="020B0300000000000000" pitchFamily="34" charset="-128"/>
              <a:ea typeface="Hiragino Kaku Gothic Pro W3" panose="020B0300000000000000" pitchFamily="34" charset="-128"/>
            </a:endParaRPr>
          </a:p>
          <a:p>
            <a:pPr algn="l"/>
            <a:r>
              <a:rPr lang="ja-JP" altLang="en-US">
                <a:latin typeface="Hiragino Kaku Gothic Pro W3" panose="020B0300000000000000" pitchFamily="34" charset="-128"/>
                <a:ea typeface="Hiragino Kaku Gothic Pro W3" panose="020B0300000000000000" pitchFamily="34" charset="-128"/>
              </a:rPr>
              <a:t>度</a:t>
            </a:r>
            <a:endParaRPr lang="ja-JP">
              <a:latin typeface="Hiragino Kaku Gothic Pro W3" panose="020B0300000000000000" pitchFamily="34" charset="-128"/>
              <a:ea typeface="Hiragino Kaku Gothic Pro W3" panose="020B0300000000000000" pitchFamily="34" charset="-128"/>
            </a:endParaRPr>
          </a:p>
        </p:txBody>
      </p:sp>
      <p:sp>
        <p:nvSpPr>
          <p:cNvPr id="9" name="テキスト ボックス 8">
            <a:extLst>
              <a:ext uri="{FF2B5EF4-FFF2-40B4-BE49-F238E27FC236}">
                <a16:creationId xmlns:a16="http://schemas.microsoft.com/office/drawing/2014/main" id="{2F5DD55A-E778-434E-8DE9-BDD730A05F41}"/>
              </a:ext>
            </a:extLst>
          </p:cNvPr>
          <p:cNvSpPr txBox="1"/>
          <p:nvPr/>
        </p:nvSpPr>
        <p:spPr>
          <a:xfrm>
            <a:off x="4045640" y="1646995"/>
            <a:ext cx="82826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高い</a:t>
            </a:r>
          </a:p>
        </p:txBody>
      </p:sp>
      <p:sp>
        <p:nvSpPr>
          <p:cNvPr id="10" name="テキスト ボックス 9">
            <a:extLst>
              <a:ext uri="{FF2B5EF4-FFF2-40B4-BE49-F238E27FC236}">
                <a16:creationId xmlns:a16="http://schemas.microsoft.com/office/drawing/2014/main" id="{6E582FFB-F253-4CFD-8611-2A64B416F989}"/>
              </a:ext>
            </a:extLst>
          </p:cNvPr>
          <p:cNvSpPr txBox="1"/>
          <p:nvPr/>
        </p:nvSpPr>
        <p:spPr>
          <a:xfrm>
            <a:off x="1256057" y="2905951"/>
            <a:ext cx="82826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高い</a:t>
            </a:r>
          </a:p>
        </p:txBody>
      </p:sp>
      <p:sp>
        <p:nvSpPr>
          <p:cNvPr id="11" name="テキスト ボックス 10">
            <a:extLst>
              <a:ext uri="{FF2B5EF4-FFF2-40B4-BE49-F238E27FC236}">
                <a16:creationId xmlns:a16="http://schemas.microsoft.com/office/drawing/2014/main" id="{B406A299-898A-431C-8438-B397EC4E758D}"/>
              </a:ext>
            </a:extLst>
          </p:cNvPr>
          <p:cNvSpPr txBox="1"/>
          <p:nvPr/>
        </p:nvSpPr>
        <p:spPr>
          <a:xfrm>
            <a:off x="8601488" y="1644097"/>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低い</a:t>
            </a:r>
          </a:p>
        </p:txBody>
      </p:sp>
      <p:sp>
        <p:nvSpPr>
          <p:cNvPr id="12" name="テキスト ボックス 11">
            <a:extLst>
              <a:ext uri="{FF2B5EF4-FFF2-40B4-BE49-F238E27FC236}">
                <a16:creationId xmlns:a16="http://schemas.microsoft.com/office/drawing/2014/main" id="{20230D75-3357-4DB1-8653-5D7CAB690BAC}"/>
              </a:ext>
            </a:extLst>
          </p:cNvPr>
          <p:cNvSpPr txBox="1"/>
          <p:nvPr/>
        </p:nvSpPr>
        <p:spPr>
          <a:xfrm>
            <a:off x="1205948" y="447923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latin typeface="Hiragino Kaku Gothic Pro W3" panose="020B0300000000000000" pitchFamily="34" charset="-128"/>
                <a:ea typeface="Hiragino Kaku Gothic Pro W3" panose="020B0300000000000000" pitchFamily="34" charset="-128"/>
              </a:rPr>
              <a:t>低い</a:t>
            </a:r>
            <a:endParaRPr lang="en-US" altLang="ja-JP">
              <a:latin typeface="Hiragino Kaku Gothic Pro W3" panose="020B0300000000000000" pitchFamily="34" charset="-128"/>
              <a:ea typeface="Hiragino Kaku Gothic Pro W3" panose="020B0300000000000000" pitchFamily="34" charset="-128"/>
            </a:endParaRPr>
          </a:p>
        </p:txBody>
      </p:sp>
      <p:sp>
        <p:nvSpPr>
          <p:cNvPr id="7" name="テキスト ボックス 6">
            <a:extLst>
              <a:ext uri="{FF2B5EF4-FFF2-40B4-BE49-F238E27FC236}">
                <a16:creationId xmlns:a16="http://schemas.microsoft.com/office/drawing/2014/main" id="{36DBFC85-FB80-AE45-8E7C-B234DF669E10}"/>
              </a:ext>
            </a:extLst>
          </p:cNvPr>
          <p:cNvSpPr txBox="1"/>
          <p:nvPr/>
        </p:nvSpPr>
        <p:spPr>
          <a:xfrm>
            <a:off x="5486698" y="6463113"/>
            <a:ext cx="1218603" cy="369332"/>
          </a:xfrm>
          <a:prstGeom prst="rect">
            <a:avLst/>
          </a:prstGeom>
          <a:noFill/>
        </p:spPr>
        <p:txBody>
          <a:bodyPr wrap="none" rtlCol="0">
            <a:spAutoFit/>
          </a:bodyPr>
          <a:lstStyle/>
          <a:p>
            <a:r>
              <a:rPr kumimoji="1" lang="ja-JP" altLang="en-US">
                <a:solidFill>
                  <a:schemeClr val="bg1"/>
                </a:solidFill>
              </a:rPr>
              <a:t>山岡</a:t>
            </a:r>
            <a:r>
              <a:rPr kumimoji="1" lang="en-US" altLang="ja-JP">
                <a:solidFill>
                  <a:schemeClr val="bg1"/>
                </a:solidFill>
              </a:rPr>
              <a:t>,2015</a:t>
            </a:r>
            <a:endParaRPr kumimoji="1" lang="ja-JP" altLang="en-US">
              <a:solidFill>
                <a:schemeClr val="bg1"/>
              </a:solidFill>
            </a:endParaRPr>
          </a:p>
        </p:txBody>
      </p:sp>
    </p:spTree>
    <p:extLst>
      <p:ext uri="{BB962C8B-B14F-4D97-AF65-F5344CB8AC3E}">
        <p14:creationId xmlns:p14="http://schemas.microsoft.com/office/powerpoint/2010/main" val="1483823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DBBBB1-1509-4222-8A4B-4D1AE8298D68}"/>
              </a:ext>
            </a:extLst>
          </p:cNvPr>
          <p:cNvSpPr>
            <a:spLocks noGrp="1"/>
          </p:cNvSpPr>
          <p:nvPr>
            <p:ph type="title"/>
          </p:nvPr>
        </p:nvSpPr>
        <p:spPr>
          <a:xfrm>
            <a:off x="-301" y="3100"/>
            <a:ext cx="10515600" cy="969219"/>
          </a:xfrm>
        </p:spPr>
        <p:txBody>
          <a:bodyPr/>
          <a:lstStyle/>
          <a:p>
            <a:r>
              <a:rPr lang="ja-JP" altLang="en-US" b="1">
                <a:latin typeface="Hiragino Kaku Gothic Pro W6" panose="020B0300000000000000" pitchFamily="34" charset="-128"/>
              </a:rPr>
              <a:t>先行研究(楽曲に置き換えると…)</a:t>
            </a:r>
            <a:endParaRPr kumimoji="1" lang="ja-JP" altLang="en-US" b="1">
              <a:latin typeface="Hiragino Kaku Gothic Pro W6" panose="020B0300000000000000" pitchFamily="34" charset="-128"/>
            </a:endParaRPr>
          </a:p>
        </p:txBody>
      </p:sp>
      <p:graphicFrame>
        <p:nvGraphicFramePr>
          <p:cNvPr id="5" name="表 5">
            <a:extLst>
              <a:ext uri="{FF2B5EF4-FFF2-40B4-BE49-F238E27FC236}">
                <a16:creationId xmlns:a16="http://schemas.microsoft.com/office/drawing/2014/main" id="{94B6C4AE-2B86-4833-A8B9-24F191BDD1FC}"/>
              </a:ext>
            </a:extLst>
          </p:cNvPr>
          <p:cNvGraphicFramePr>
            <a:graphicFrameLocks noGrp="1"/>
          </p:cNvGraphicFramePr>
          <p:nvPr>
            <p:ph idx="1"/>
            <p:extLst>
              <p:ext uri="{D42A27DB-BD31-4B8C-83A1-F6EECF244321}">
                <p14:modId xmlns:p14="http://schemas.microsoft.com/office/powerpoint/2010/main" val="3901831605"/>
              </p:ext>
            </p:extLst>
          </p:nvPr>
        </p:nvGraphicFramePr>
        <p:xfrm>
          <a:off x="1928191" y="2160105"/>
          <a:ext cx="9242588" cy="3360240"/>
        </p:xfrm>
        <a:graphic>
          <a:graphicData uri="http://schemas.openxmlformats.org/drawingml/2006/table">
            <a:tbl>
              <a:tblPr firstRow="1" bandRow="1">
                <a:tableStyleId>{5940675A-B579-460E-94D1-54222C63F5DA}</a:tableStyleId>
              </a:tblPr>
              <a:tblGrid>
                <a:gridCol w="4621294">
                  <a:extLst>
                    <a:ext uri="{9D8B030D-6E8A-4147-A177-3AD203B41FA5}">
                      <a16:colId xmlns:a16="http://schemas.microsoft.com/office/drawing/2014/main" val="933832801"/>
                    </a:ext>
                  </a:extLst>
                </a:gridCol>
                <a:gridCol w="4621294">
                  <a:extLst>
                    <a:ext uri="{9D8B030D-6E8A-4147-A177-3AD203B41FA5}">
                      <a16:colId xmlns:a16="http://schemas.microsoft.com/office/drawing/2014/main" val="2013236140"/>
                    </a:ext>
                  </a:extLst>
                </a:gridCol>
              </a:tblGrid>
              <a:tr h="1680120">
                <a:tc>
                  <a:txBody>
                    <a:bodyPr/>
                    <a:lstStyle/>
                    <a:p>
                      <a:pPr lvl="0" algn="ctr">
                        <a:buNone/>
                      </a:pPr>
                      <a:endParaRPr lang="ja-JP" altLang="en-US"/>
                    </a:p>
                    <a:p>
                      <a:pPr lvl="0" algn="ctr">
                        <a:buNone/>
                      </a:pPr>
                      <a:r>
                        <a:rPr lang="ja-JP" altLang="en-US"/>
                        <a:t>真のロイヤルティ</a:t>
                      </a:r>
                      <a:endParaRPr lang="ja-JP"/>
                    </a:p>
                    <a:p>
                      <a:pPr lvl="0" algn="ctr">
                        <a:buNone/>
                      </a:pPr>
                      <a:endParaRPr lang="ja-JP" altLang="en-US"/>
                    </a:p>
                  </a:txBody>
                  <a:tcPr anchor="ctr"/>
                </a:tc>
                <a:tc>
                  <a:txBody>
                    <a:bodyPr/>
                    <a:lstStyle/>
                    <a:p>
                      <a:pPr algn="r"/>
                      <a:endParaRPr kumimoji="1" lang="ja-JP" altLang="en-US" b="1">
                        <a:solidFill>
                          <a:schemeClr val="bg1"/>
                        </a:solidFill>
                      </a:endParaRPr>
                    </a:p>
                  </a:txBody>
                  <a:tcPr anchor="ctr"/>
                </a:tc>
                <a:extLst>
                  <a:ext uri="{0D108BD9-81ED-4DB2-BD59-A6C34878D82A}">
                    <a16:rowId xmlns:a16="http://schemas.microsoft.com/office/drawing/2014/main" val="2460296813"/>
                  </a:ext>
                </a:extLst>
              </a:tr>
              <a:tr h="1680120">
                <a:tc>
                  <a:txBody>
                    <a:bodyPr/>
                    <a:lstStyle/>
                    <a:p>
                      <a:pPr algn="ctr"/>
                      <a:r>
                        <a:rPr lang="ja-JP" altLang="en-US"/>
                        <a:t>偽りのロイヤルティ</a:t>
                      </a:r>
                      <a:endParaRPr kumimoji="1" lang="ja-JP" altLang="en-US"/>
                    </a:p>
                  </a:txBody>
                  <a:tcPr anchor="ctr"/>
                </a:tc>
                <a:tc>
                  <a:txBody>
                    <a:bodyPr/>
                    <a:lstStyle/>
                    <a:p>
                      <a:pPr algn="ctr"/>
                      <a:r>
                        <a:rPr lang="ja-JP" altLang="en-US"/>
                        <a:t>ロイヤルティなし</a:t>
                      </a:r>
                      <a:endParaRPr kumimoji="1" lang="ja-JP" altLang="en-US"/>
                    </a:p>
                  </a:txBody>
                  <a:tcPr anchor="ctr"/>
                </a:tc>
                <a:extLst>
                  <a:ext uri="{0D108BD9-81ED-4DB2-BD59-A6C34878D82A}">
                    <a16:rowId xmlns:a16="http://schemas.microsoft.com/office/drawing/2014/main" val="258851956"/>
                  </a:ext>
                </a:extLst>
              </a:tr>
            </a:tbl>
          </a:graphicData>
        </a:graphic>
      </p:graphicFrame>
      <p:sp>
        <p:nvSpPr>
          <p:cNvPr id="4" name="スライド番号プレースホルダー 3">
            <a:extLst>
              <a:ext uri="{FF2B5EF4-FFF2-40B4-BE49-F238E27FC236}">
                <a16:creationId xmlns:a16="http://schemas.microsoft.com/office/drawing/2014/main" id="{50BBD4B3-A0DC-434C-8EA6-7A4F925FFFD0}"/>
              </a:ext>
            </a:extLst>
          </p:cNvPr>
          <p:cNvSpPr>
            <a:spLocks noGrp="1"/>
          </p:cNvSpPr>
          <p:nvPr>
            <p:ph type="sldNum" sz="quarter" idx="12"/>
          </p:nvPr>
        </p:nvSpPr>
        <p:spPr/>
        <p:txBody>
          <a:bodyPr/>
          <a:lstStyle/>
          <a:p>
            <a:fld id="{3D6D3A38-5440-134B-BA50-5B50EDEFC3F3}" type="slidenum">
              <a:rPr kumimoji="1" lang="ja-JP" altLang="en-US" smtClean="0"/>
              <a:t>18</a:t>
            </a:fld>
            <a:endParaRPr kumimoji="1" lang="ja-JP" altLang="en-US"/>
          </a:p>
        </p:txBody>
      </p:sp>
      <p:sp>
        <p:nvSpPr>
          <p:cNvPr id="6" name="テキスト ボックス 5">
            <a:extLst>
              <a:ext uri="{FF2B5EF4-FFF2-40B4-BE49-F238E27FC236}">
                <a16:creationId xmlns:a16="http://schemas.microsoft.com/office/drawing/2014/main" id="{CDCDF6DB-6C25-44FF-B8A9-7926665925D2}"/>
              </a:ext>
            </a:extLst>
          </p:cNvPr>
          <p:cNvSpPr txBox="1"/>
          <p:nvPr/>
        </p:nvSpPr>
        <p:spPr>
          <a:xfrm>
            <a:off x="6096000" y="1272209"/>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行動</a:t>
            </a:r>
          </a:p>
        </p:txBody>
      </p:sp>
      <p:sp>
        <p:nvSpPr>
          <p:cNvPr id="9" name="テキスト ボックス 8">
            <a:extLst>
              <a:ext uri="{FF2B5EF4-FFF2-40B4-BE49-F238E27FC236}">
                <a16:creationId xmlns:a16="http://schemas.microsoft.com/office/drawing/2014/main" id="{2F5DD55A-E778-434E-8DE9-BDD730A05F41}"/>
              </a:ext>
            </a:extLst>
          </p:cNvPr>
          <p:cNvSpPr txBox="1"/>
          <p:nvPr/>
        </p:nvSpPr>
        <p:spPr>
          <a:xfrm>
            <a:off x="4045640" y="1646995"/>
            <a:ext cx="82826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高い</a:t>
            </a:r>
          </a:p>
        </p:txBody>
      </p:sp>
      <p:sp>
        <p:nvSpPr>
          <p:cNvPr id="10" name="テキスト ボックス 9">
            <a:extLst>
              <a:ext uri="{FF2B5EF4-FFF2-40B4-BE49-F238E27FC236}">
                <a16:creationId xmlns:a16="http://schemas.microsoft.com/office/drawing/2014/main" id="{6E582FFB-F253-4CFD-8611-2A64B416F989}"/>
              </a:ext>
            </a:extLst>
          </p:cNvPr>
          <p:cNvSpPr txBox="1"/>
          <p:nvPr/>
        </p:nvSpPr>
        <p:spPr>
          <a:xfrm>
            <a:off x="1256057" y="2905951"/>
            <a:ext cx="82826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高い</a:t>
            </a:r>
          </a:p>
        </p:txBody>
      </p:sp>
      <p:sp>
        <p:nvSpPr>
          <p:cNvPr id="11" name="テキスト ボックス 10">
            <a:extLst>
              <a:ext uri="{FF2B5EF4-FFF2-40B4-BE49-F238E27FC236}">
                <a16:creationId xmlns:a16="http://schemas.microsoft.com/office/drawing/2014/main" id="{B406A299-898A-431C-8438-B397EC4E758D}"/>
              </a:ext>
            </a:extLst>
          </p:cNvPr>
          <p:cNvSpPr txBox="1"/>
          <p:nvPr/>
        </p:nvSpPr>
        <p:spPr>
          <a:xfrm>
            <a:off x="8601488" y="1644097"/>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低い</a:t>
            </a:r>
          </a:p>
        </p:txBody>
      </p:sp>
      <p:sp>
        <p:nvSpPr>
          <p:cNvPr id="12" name="テキスト ボックス 11">
            <a:extLst>
              <a:ext uri="{FF2B5EF4-FFF2-40B4-BE49-F238E27FC236}">
                <a16:creationId xmlns:a16="http://schemas.microsoft.com/office/drawing/2014/main" id="{20230D75-3357-4DB1-8653-5D7CAB690BAC}"/>
              </a:ext>
            </a:extLst>
          </p:cNvPr>
          <p:cNvSpPr txBox="1"/>
          <p:nvPr/>
        </p:nvSpPr>
        <p:spPr>
          <a:xfrm>
            <a:off x="1205948" y="447923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latin typeface="Hiragino Kaku Gothic Pro W3" panose="020B0300000000000000" pitchFamily="34" charset="-128"/>
                <a:ea typeface="Hiragino Kaku Gothic Pro W3" panose="020B0300000000000000" pitchFamily="34" charset="-128"/>
              </a:rPr>
              <a:t>低い</a:t>
            </a:r>
            <a:endParaRPr lang="en-US" altLang="ja-JP">
              <a:latin typeface="Hiragino Kaku Gothic Pro W3" panose="020B0300000000000000" pitchFamily="34" charset="-128"/>
              <a:ea typeface="Hiragino Kaku Gothic Pro W3" panose="020B0300000000000000" pitchFamily="34" charset="-128"/>
            </a:endParaRPr>
          </a:p>
        </p:txBody>
      </p:sp>
      <p:sp>
        <p:nvSpPr>
          <p:cNvPr id="7" name="テキスト ボックス 6">
            <a:extLst>
              <a:ext uri="{FF2B5EF4-FFF2-40B4-BE49-F238E27FC236}">
                <a16:creationId xmlns:a16="http://schemas.microsoft.com/office/drawing/2014/main" id="{08F1B518-6EBC-4931-BD12-9FD263BA661E}"/>
              </a:ext>
            </a:extLst>
          </p:cNvPr>
          <p:cNvSpPr txBox="1"/>
          <p:nvPr/>
        </p:nvSpPr>
        <p:spPr>
          <a:xfrm>
            <a:off x="498452" y="2940768"/>
            <a:ext cx="461665" cy="2729407"/>
          </a:xfrm>
          <a:prstGeom prst="rect">
            <a:avLst/>
          </a:prstGeom>
          <a:noFill/>
        </p:spPr>
        <p:txBody>
          <a:bodyPr rot="0" spcFirstLastPara="0" vertOverflow="overflow" horzOverflow="overflow" vert="eaVert" wrap="square" lIns="91440" tIns="45720" rIns="91440" bIns="45720" numCol="1" spcCol="0" rtlCol="0" fromWordArt="0" anchor="b" anchorCtr="0" forceAA="0" compatLnSpc="1">
            <a:prstTxWarp prst="textNoShape">
              <a:avLst/>
            </a:prstTxWarp>
            <a:spAutoFit/>
          </a:bodyPr>
          <a:lstStyle/>
          <a:p>
            <a:r>
              <a:rPr lang="ja-JP" altLang="en-US">
                <a:latin typeface="Hiragino Kaku Gothic Pro W3" panose="020B0300000000000000" pitchFamily="34" charset="-128"/>
                <a:ea typeface="Hiragino Kaku Gothic Pro W3" panose="020B0300000000000000" pitchFamily="34" charset="-128"/>
              </a:rPr>
              <a:t>楽曲に対する態度</a:t>
            </a:r>
          </a:p>
        </p:txBody>
      </p:sp>
      <p:sp>
        <p:nvSpPr>
          <p:cNvPr id="17" name="テキスト ボックス 16">
            <a:extLst>
              <a:ext uri="{FF2B5EF4-FFF2-40B4-BE49-F238E27FC236}">
                <a16:creationId xmlns:a16="http://schemas.microsoft.com/office/drawing/2014/main" id="{F839D4B5-7F4D-4E1D-A6D0-C4B573E5115A}"/>
              </a:ext>
            </a:extLst>
          </p:cNvPr>
          <p:cNvSpPr txBox="1"/>
          <p:nvPr/>
        </p:nvSpPr>
        <p:spPr>
          <a:xfrm>
            <a:off x="7657381" y="2909759"/>
            <a:ext cx="2743200" cy="369332"/>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ja-JP" altLang="en-US">
                <a:latin typeface="Hiragino Kaku Gothic Pro W3" panose="020B0300000000000000" pitchFamily="34" charset="-128"/>
                <a:ea typeface="Hiragino Kaku Gothic Pro W3" panose="020B0300000000000000" pitchFamily="34" charset="-128"/>
              </a:rPr>
              <a:t>潜在的なロイヤルティ</a:t>
            </a:r>
          </a:p>
        </p:txBody>
      </p:sp>
      <p:sp>
        <p:nvSpPr>
          <p:cNvPr id="8" name="正方形/長方形 7">
            <a:extLst>
              <a:ext uri="{FF2B5EF4-FFF2-40B4-BE49-F238E27FC236}">
                <a16:creationId xmlns:a16="http://schemas.microsoft.com/office/drawing/2014/main" id="{63699248-ED1D-A94A-A30D-7D8F9B464C5F}"/>
              </a:ext>
            </a:extLst>
          </p:cNvPr>
          <p:cNvSpPr/>
          <p:nvPr/>
        </p:nvSpPr>
        <p:spPr>
          <a:xfrm>
            <a:off x="4877397" y="6463113"/>
            <a:ext cx="2372765" cy="369332"/>
          </a:xfrm>
          <a:prstGeom prst="rect">
            <a:avLst/>
          </a:prstGeom>
        </p:spPr>
        <p:txBody>
          <a:bodyPr wrap="none">
            <a:spAutoFit/>
          </a:bodyPr>
          <a:lstStyle/>
          <a:p>
            <a:r>
              <a:rPr lang="ja-JP" altLang="en-US">
                <a:solidFill>
                  <a:schemeClr val="bg1"/>
                </a:solidFill>
              </a:rPr>
              <a:t>山岡</a:t>
            </a:r>
            <a:r>
              <a:rPr lang="en-US" altLang="ja-JP">
                <a:solidFill>
                  <a:schemeClr val="bg1"/>
                </a:solidFill>
              </a:rPr>
              <a:t>,2015</a:t>
            </a:r>
            <a:r>
              <a:rPr lang="ja-JP" altLang="en-US">
                <a:solidFill>
                  <a:schemeClr val="bg1"/>
                </a:solidFill>
              </a:rPr>
              <a:t>を基に作成</a:t>
            </a:r>
          </a:p>
        </p:txBody>
      </p:sp>
    </p:spTree>
    <p:extLst>
      <p:ext uri="{BB962C8B-B14F-4D97-AF65-F5344CB8AC3E}">
        <p14:creationId xmlns:p14="http://schemas.microsoft.com/office/powerpoint/2010/main" val="41572247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E9867C-BE55-4A68-AE6F-A0B3BFAFA183}"/>
              </a:ext>
            </a:extLst>
          </p:cNvPr>
          <p:cNvSpPr>
            <a:spLocks noGrp="1"/>
          </p:cNvSpPr>
          <p:nvPr>
            <p:ph type="title"/>
          </p:nvPr>
        </p:nvSpPr>
        <p:spPr>
          <a:xfrm>
            <a:off x="0" y="0"/>
            <a:ext cx="10515600" cy="984730"/>
          </a:xfrm>
        </p:spPr>
        <p:txBody>
          <a:bodyPr/>
          <a:lstStyle/>
          <a:p>
            <a:r>
              <a:rPr lang="ja-JP" altLang="en-US" b="1">
                <a:latin typeface="Hiragino Kaku Gothic Pro W6" panose="020B0300000000000000" pitchFamily="34" charset="-128"/>
              </a:rPr>
              <a:t>定義</a:t>
            </a:r>
            <a:endParaRPr kumimoji="1" lang="ja-JP" altLang="en-US" b="1">
              <a:latin typeface="Hiragino Kaku Gothic Pro W6" panose="020B0300000000000000" pitchFamily="34" charset="-128"/>
            </a:endParaRPr>
          </a:p>
        </p:txBody>
      </p:sp>
      <p:sp>
        <p:nvSpPr>
          <p:cNvPr id="3" name="コンテンツ プレースホルダー 2">
            <a:extLst>
              <a:ext uri="{FF2B5EF4-FFF2-40B4-BE49-F238E27FC236}">
                <a16:creationId xmlns:a16="http://schemas.microsoft.com/office/drawing/2014/main" id="{E45050ED-9381-47E4-B5E2-176E1847B9B2}"/>
              </a:ext>
            </a:extLst>
          </p:cNvPr>
          <p:cNvSpPr>
            <a:spLocks noGrp="1"/>
          </p:cNvSpPr>
          <p:nvPr>
            <p:ph idx="1"/>
          </p:nvPr>
        </p:nvSpPr>
        <p:spPr/>
        <p:txBody>
          <a:bodyPr vert="horz" lIns="91440" tIns="45720" rIns="91440" bIns="45720" rtlCol="0" anchor="t">
            <a:normAutofit/>
          </a:bodyPr>
          <a:lstStyle/>
          <a:p>
            <a:pPr marL="0" indent="0">
              <a:buNone/>
            </a:pPr>
            <a:r>
              <a:rPr lang="ja-JP" altLang="en-US"/>
              <a:t>楽曲に対する態度</a:t>
            </a:r>
            <a:endParaRPr lang="ja-JP"/>
          </a:p>
          <a:p>
            <a:pPr marL="0" indent="0">
              <a:buNone/>
            </a:pPr>
            <a:r>
              <a:rPr lang="ja-JP" altLang="en-US"/>
              <a:t>→楽曲への関与の高低　</a:t>
            </a:r>
            <a:endParaRPr lang="ja-JP"/>
          </a:p>
          <a:p>
            <a:pPr marL="0" indent="0">
              <a:buNone/>
            </a:pPr>
            <a:endParaRPr lang="ja-JP" altLang="en-US"/>
          </a:p>
          <a:p>
            <a:pPr marL="0" indent="0">
              <a:buNone/>
            </a:pPr>
            <a:r>
              <a:rPr lang="ja-JP" altLang="en-US"/>
              <a:t>行動</a:t>
            </a:r>
          </a:p>
          <a:p>
            <a:pPr marL="0" indent="0">
              <a:buNone/>
            </a:pPr>
            <a:r>
              <a:rPr lang="ja-JP" altLang="en-US">
                <a:latin typeface="Hiragino Kaku Gothic Pro W3"/>
                <a:ea typeface="Hiragino Kaku Gothic Pro W3"/>
              </a:rPr>
              <a:t>→ライブのチケットやCD、グッズなどの反復購買を行い、それらによる感動を共有すること</a:t>
            </a:r>
          </a:p>
          <a:p>
            <a:pPr marL="0" indent="0">
              <a:buNone/>
            </a:pPr>
            <a:endParaRPr lang="ja-JP" altLang="en-US"/>
          </a:p>
        </p:txBody>
      </p:sp>
      <p:sp>
        <p:nvSpPr>
          <p:cNvPr id="4" name="スライド番号プレースホルダー 3">
            <a:extLst>
              <a:ext uri="{FF2B5EF4-FFF2-40B4-BE49-F238E27FC236}">
                <a16:creationId xmlns:a16="http://schemas.microsoft.com/office/drawing/2014/main" id="{03F669D1-D26B-4565-92F0-248EC02D6953}"/>
              </a:ext>
            </a:extLst>
          </p:cNvPr>
          <p:cNvSpPr>
            <a:spLocks noGrp="1"/>
          </p:cNvSpPr>
          <p:nvPr>
            <p:ph type="sldNum" sz="quarter" idx="12"/>
          </p:nvPr>
        </p:nvSpPr>
        <p:spPr/>
        <p:txBody>
          <a:bodyPr/>
          <a:lstStyle/>
          <a:p>
            <a:fld id="{3D6D3A38-5440-134B-BA50-5B50EDEFC3F3}" type="slidenum">
              <a:rPr kumimoji="1" lang="ja-JP" altLang="en-US" smtClean="0"/>
              <a:t>19</a:t>
            </a:fld>
            <a:endParaRPr kumimoji="1" lang="ja-JP" altLang="en-US"/>
          </a:p>
        </p:txBody>
      </p:sp>
    </p:spTree>
    <p:extLst>
      <p:ext uri="{BB962C8B-B14F-4D97-AF65-F5344CB8AC3E}">
        <p14:creationId xmlns:p14="http://schemas.microsoft.com/office/powerpoint/2010/main" val="3405749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89C656-F5B5-A341-9152-F9493698F306}"/>
              </a:ext>
            </a:extLst>
          </p:cNvPr>
          <p:cNvSpPr>
            <a:spLocks noGrp="1"/>
          </p:cNvSpPr>
          <p:nvPr>
            <p:ph type="title"/>
          </p:nvPr>
        </p:nvSpPr>
        <p:spPr>
          <a:xfrm>
            <a:off x="-6927" y="4908"/>
            <a:ext cx="10515600" cy="989392"/>
          </a:xfrm>
        </p:spPr>
        <p:txBody>
          <a:bodyPr/>
          <a:lstStyle/>
          <a:p>
            <a:r>
              <a:rPr kumimoji="1" lang="ja-JP" altLang="en-US" b="1">
                <a:latin typeface="Hiragino Kaku Gothic Pro W6" panose="020B0300000000000000" pitchFamily="34" charset="-128"/>
              </a:rPr>
              <a:t>アジェンダ</a:t>
            </a:r>
          </a:p>
        </p:txBody>
      </p:sp>
      <p:sp>
        <p:nvSpPr>
          <p:cNvPr id="3" name="コンテンツ プレースホルダー 2">
            <a:extLst>
              <a:ext uri="{FF2B5EF4-FFF2-40B4-BE49-F238E27FC236}">
                <a16:creationId xmlns:a16="http://schemas.microsoft.com/office/drawing/2014/main" id="{C0DD6864-3ADD-4E49-A7AC-695CA7CBDEB5}"/>
              </a:ext>
            </a:extLst>
          </p:cNvPr>
          <p:cNvSpPr>
            <a:spLocks noGrp="1"/>
          </p:cNvSpPr>
          <p:nvPr>
            <p:ph idx="1"/>
          </p:nvPr>
        </p:nvSpPr>
        <p:spPr/>
        <p:txBody>
          <a:bodyPr vert="horz" lIns="91440" tIns="45720" rIns="91440" bIns="45720" rtlCol="0" anchor="t">
            <a:normAutofit/>
          </a:bodyPr>
          <a:lstStyle/>
          <a:p>
            <a:r>
              <a:rPr kumimoji="1" lang="ja-JP" altLang="en-US"/>
              <a:t>研究概要</a:t>
            </a:r>
            <a:endParaRPr kumimoji="1" lang="en-US" altLang="ja-JP"/>
          </a:p>
          <a:p>
            <a:r>
              <a:rPr lang="ja-JP" altLang="en-US"/>
              <a:t>現状分析</a:t>
            </a:r>
            <a:endParaRPr lang="en-US" altLang="ja-JP"/>
          </a:p>
          <a:p>
            <a:r>
              <a:rPr lang="ja-JP" altLang="en-US"/>
              <a:t>問題意識</a:t>
            </a:r>
            <a:endParaRPr lang="en-US" altLang="ja-JP"/>
          </a:p>
          <a:p>
            <a:r>
              <a:rPr lang="ja-JP" altLang="en-US"/>
              <a:t>研究目的</a:t>
            </a:r>
          </a:p>
          <a:p>
            <a:r>
              <a:rPr lang="ja-JP" altLang="en-US"/>
              <a:t>先行研究</a:t>
            </a:r>
            <a:endParaRPr lang="en-US" altLang="ja-JP"/>
          </a:p>
          <a:p>
            <a:r>
              <a:rPr lang="ja-JP" altLang="en-US"/>
              <a:t>仮説導出</a:t>
            </a:r>
            <a:endParaRPr lang="en-US" altLang="ja-JP"/>
          </a:p>
        </p:txBody>
      </p:sp>
      <p:sp>
        <p:nvSpPr>
          <p:cNvPr id="4" name="スライド番号プレースホルダー 3">
            <a:extLst>
              <a:ext uri="{FF2B5EF4-FFF2-40B4-BE49-F238E27FC236}">
                <a16:creationId xmlns:a16="http://schemas.microsoft.com/office/drawing/2014/main" id="{1743ADCB-C109-4945-8D2D-1D605DC67FB0}"/>
              </a:ext>
            </a:extLst>
          </p:cNvPr>
          <p:cNvSpPr>
            <a:spLocks noGrp="1"/>
          </p:cNvSpPr>
          <p:nvPr>
            <p:ph type="sldNum" sz="quarter" idx="12"/>
          </p:nvPr>
        </p:nvSpPr>
        <p:spPr/>
        <p:txBody>
          <a:bodyPr/>
          <a:lstStyle/>
          <a:p>
            <a:fld id="{3D6D3A38-5440-134B-BA50-5B50EDEFC3F3}" type="slidenum">
              <a:rPr kumimoji="1" lang="ja-JP" altLang="en-US" smtClean="0"/>
              <a:t>2</a:t>
            </a:fld>
            <a:endParaRPr kumimoji="1" lang="ja-JP" altLang="en-US"/>
          </a:p>
        </p:txBody>
      </p:sp>
    </p:spTree>
    <p:extLst>
      <p:ext uri="{BB962C8B-B14F-4D97-AF65-F5344CB8AC3E}">
        <p14:creationId xmlns:p14="http://schemas.microsoft.com/office/powerpoint/2010/main" val="25485871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FF2380-7A97-684B-AA7D-F0D6618904BA}"/>
              </a:ext>
            </a:extLst>
          </p:cNvPr>
          <p:cNvSpPr>
            <a:spLocks noGrp="1"/>
          </p:cNvSpPr>
          <p:nvPr>
            <p:ph type="title"/>
          </p:nvPr>
        </p:nvSpPr>
        <p:spPr>
          <a:xfrm>
            <a:off x="5522" y="4004"/>
            <a:ext cx="10515600" cy="982076"/>
          </a:xfrm>
        </p:spPr>
        <p:txBody>
          <a:bodyPr/>
          <a:lstStyle/>
          <a:p>
            <a:r>
              <a:rPr lang="ja-JP" altLang="en-US" b="1">
                <a:latin typeface="Hiragino Kaku Gothic Pro W6" panose="020B0300000000000000" pitchFamily="34" charset="-128"/>
              </a:rPr>
              <a:t>先行研究(ロイヤルティのタイプ)</a:t>
            </a:r>
            <a:endParaRPr kumimoji="1" lang="ja-JP" altLang="en-US" b="1">
              <a:latin typeface="Hiragino Kaku Gothic Pro W6" panose="020B0300000000000000" pitchFamily="34" charset="-128"/>
            </a:endParaRPr>
          </a:p>
        </p:txBody>
      </p:sp>
      <p:sp>
        <p:nvSpPr>
          <p:cNvPr id="3" name="コンテンツ プレースホルダー 2">
            <a:extLst>
              <a:ext uri="{FF2B5EF4-FFF2-40B4-BE49-F238E27FC236}">
                <a16:creationId xmlns:a16="http://schemas.microsoft.com/office/drawing/2014/main" id="{7CA66F72-FE2F-4149-AABB-3BF4961B3B23}"/>
              </a:ext>
            </a:extLst>
          </p:cNvPr>
          <p:cNvSpPr>
            <a:spLocks noGrp="1"/>
          </p:cNvSpPr>
          <p:nvPr>
            <p:ph idx="1"/>
          </p:nvPr>
        </p:nvSpPr>
        <p:spPr>
          <a:xfrm>
            <a:off x="213504" y="2118940"/>
            <a:ext cx="5674675" cy="3568742"/>
          </a:xfrm>
        </p:spPr>
        <p:txBody>
          <a:bodyPr vert="horz" lIns="91440" tIns="45720" rIns="91440" bIns="45720" rtlCol="0" anchor="t">
            <a:noAutofit/>
          </a:bodyPr>
          <a:lstStyle/>
          <a:p>
            <a:pPr marL="0" indent="0">
              <a:lnSpc>
                <a:spcPct val="100000"/>
              </a:lnSpc>
              <a:spcBef>
                <a:spcPts val="0"/>
              </a:spcBef>
              <a:buNone/>
            </a:pPr>
            <a:r>
              <a:rPr lang="ja-JP" altLang="en-US" sz="1800"/>
              <a:t>・真のロイヤルティ</a:t>
            </a:r>
            <a:endParaRPr lang="ja-JP"/>
          </a:p>
          <a:p>
            <a:pPr marL="0" indent="0">
              <a:lnSpc>
                <a:spcPct val="100000"/>
              </a:lnSpc>
              <a:spcBef>
                <a:spcPts val="0"/>
              </a:spcBef>
              <a:buNone/>
            </a:pPr>
            <a:r>
              <a:rPr lang="ja-JP" altLang="en-US" sz="1800"/>
              <a:t>そのブランドが好きで、購買を続けている</a:t>
            </a:r>
          </a:p>
          <a:p>
            <a:pPr marL="0" indent="0">
              <a:lnSpc>
                <a:spcPct val="100000"/>
              </a:lnSpc>
              <a:spcBef>
                <a:spcPts val="0"/>
              </a:spcBef>
              <a:buNone/>
            </a:pPr>
            <a:endParaRPr lang="ja-JP" altLang="en-US" sz="1800"/>
          </a:p>
          <a:p>
            <a:pPr marL="0" indent="0">
              <a:lnSpc>
                <a:spcPct val="100000"/>
              </a:lnSpc>
              <a:spcBef>
                <a:spcPts val="0"/>
              </a:spcBef>
              <a:buNone/>
            </a:pPr>
            <a:r>
              <a:rPr lang="ja-JP" altLang="en-US" sz="1800"/>
              <a:t>・潜在的なロイヤルティ</a:t>
            </a:r>
          </a:p>
          <a:p>
            <a:pPr marL="0" indent="0">
              <a:lnSpc>
                <a:spcPct val="100000"/>
              </a:lnSpc>
              <a:spcBef>
                <a:spcPts val="0"/>
              </a:spcBef>
              <a:buNone/>
            </a:pPr>
            <a:r>
              <a:rPr lang="ja-JP" altLang="en-US" sz="1800"/>
              <a:t>そのブランドは好きだが、反復購買に至らない</a:t>
            </a:r>
          </a:p>
          <a:p>
            <a:pPr marL="0" indent="0">
              <a:lnSpc>
                <a:spcPct val="100000"/>
              </a:lnSpc>
              <a:spcBef>
                <a:spcPts val="0"/>
              </a:spcBef>
              <a:buNone/>
            </a:pPr>
            <a:endParaRPr lang="ja-JP" altLang="en-US" sz="1800"/>
          </a:p>
          <a:p>
            <a:pPr marL="0" indent="0">
              <a:lnSpc>
                <a:spcPct val="100000"/>
              </a:lnSpc>
              <a:spcBef>
                <a:spcPts val="0"/>
              </a:spcBef>
              <a:buNone/>
            </a:pPr>
            <a:r>
              <a:rPr lang="ja-JP" altLang="en-US" sz="1800"/>
              <a:t>・偽りのロイヤルティ</a:t>
            </a:r>
          </a:p>
          <a:p>
            <a:pPr marL="0" indent="0">
              <a:lnSpc>
                <a:spcPct val="100000"/>
              </a:lnSpc>
              <a:spcBef>
                <a:spcPts val="0"/>
              </a:spcBef>
              <a:buNone/>
            </a:pPr>
            <a:r>
              <a:rPr lang="ja-JP" altLang="en-US" sz="1800"/>
              <a:t>そのブランドは好きではないが、なんらかの理由で購買を続けている</a:t>
            </a:r>
          </a:p>
          <a:p>
            <a:pPr marL="0" indent="0">
              <a:lnSpc>
                <a:spcPct val="100000"/>
              </a:lnSpc>
              <a:spcBef>
                <a:spcPts val="0"/>
              </a:spcBef>
              <a:buNone/>
            </a:pPr>
            <a:endParaRPr lang="ja-JP" altLang="en-US" sz="1800"/>
          </a:p>
          <a:p>
            <a:pPr marL="0" indent="0">
              <a:lnSpc>
                <a:spcPct val="100000"/>
              </a:lnSpc>
              <a:spcBef>
                <a:spcPts val="0"/>
              </a:spcBef>
              <a:buNone/>
            </a:pPr>
            <a:r>
              <a:rPr lang="ja-JP" altLang="en-US" sz="1800"/>
              <a:t>・ロイヤルティなし</a:t>
            </a:r>
          </a:p>
          <a:p>
            <a:pPr marL="0" indent="0">
              <a:lnSpc>
                <a:spcPct val="100000"/>
              </a:lnSpc>
              <a:spcBef>
                <a:spcPts val="0"/>
              </a:spcBef>
              <a:buNone/>
            </a:pPr>
            <a:r>
              <a:rPr lang="ja-JP" altLang="en-US" sz="1800"/>
              <a:t>そのブランドが好きではなく、反復購買にも至らない</a:t>
            </a:r>
          </a:p>
          <a:p>
            <a:pPr marL="0" indent="0">
              <a:buNone/>
            </a:pPr>
            <a:endParaRPr lang="ja-JP" altLang="en-US" sz="1800"/>
          </a:p>
          <a:p>
            <a:pPr marL="0" indent="0">
              <a:buNone/>
            </a:pPr>
            <a:endParaRPr lang="en-US" altLang="ja-JP"/>
          </a:p>
        </p:txBody>
      </p:sp>
      <p:sp>
        <p:nvSpPr>
          <p:cNvPr id="4" name="スライド番号プレースホルダー 3">
            <a:extLst>
              <a:ext uri="{FF2B5EF4-FFF2-40B4-BE49-F238E27FC236}">
                <a16:creationId xmlns:a16="http://schemas.microsoft.com/office/drawing/2014/main" id="{5B575D5D-DAF3-E342-AFDD-8F740C0F2790}"/>
              </a:ext>
            </a:extLst>
          </p:cNvPr>
          <p:cNvSpPr>
            <a:spLocks noGrp="1"/>
          </p:cNvSpPr>
          <p:nvPr>
            <p:ph type="sldNum" sz="quarter" idx="12"/>
          </p:nvPr>
        </p:nvSpPr>
        <p:spPr/>
        <p:txBody>
          <a:bodyPr/>
          <a:lstStyle/>
          <a:p>
            <a:r>
              <a:rPr lang="ja-JP" altLang="en-US"/>
              <a:t>15</a:t>
            </a:r>
          </a:p>
        </p:txBody>
      </p:sp>
      <p:cxnSp>
        <p:nvCxnSpPr>
          <p:cNvPr id="6" name="直線矢印コネクタ 5">
            <a:extLst>
              <a:ext uri="{FF2B5EF4-FFF2-40B4-BE49-F238E27FC236}">
                <a16:creationId xmlns:a16="http://schemas.microsoft.com/office/drawing/2014/main" id="{171B028F-A3EF-4520-BF11-29F3CD5A17A9}"/>
              </a:ext>
            </a:extLst>
          </p:cNvPr>
          <p:cNvCxnSpPr>
            <a:cxnSpLocks/>
          </p:cNvCxnSpPr>
          <p:nvPr/>
        </p:nvCxnSpPr>
        <p:spPr>
          <a:xfrm>
            <a:off x="378402" y="1920981"/>
            <a:ext cx="11602526" cy="35942"/>
          </a:xfrm>
          <a:prstGeom prst="straightConnector1">
            <a:avLst/>
          </a:prstGeom>
          <a:ln w="63500">
            <a:solidFill>
              <a:srgbClr val="8977D4"/>
            </a:solidFill>
          </a:ln>
        </p:spPr>
        <p:style>
          <a:lnRef idx="1">
            <a:schemeClr val="accent1"/>
          </a:lnRef>
          <a:fillRef idx="0">
            <a:schemeClr val="accent1"/>
          </a:fillRef>
          <a:effectRef idx="0">
            <a:schemeClr val="accent1"/>
          </a:effectRef>
          <a:fontRef idx="minor">
            <a:schemeClr val="tx1"/>
          </a:fontRef>
        </p:style>
      </p:cxnSp>
      <p:cxnSp>
        <p:nvCxnSpPr>
          <p:cNvPr id="7" name="直線矢印コネクタ 6">
            <a:extLst>
              <a:ext uri="{FF2B5EF4-FFF2-40B4-BE49-F238E27FC236}">
                <a16:creationId xmlns:a16="http://schemas.microsoft.com/office/drawing/2014/main" id="{F3152E59-8BB8-4B8C-96FB-127272C9BF75}"/>
              </a:ext>
            </a:extLst>
          </p:cNvPr>
          <p:cNvCxnSpPr>
            <a:cxnSpLocks/>
          </p:cNvCxnSpPr>
          <p:nvPr/>
        </p:nvCxnSpPr>
        <p:spPr>
          <a:xfrm>
            <a:off x="6058438" y="1331883"/>
            <a:ext cx="14376" cy="4793709"/>
          </a:xfrm>
          <a:prstGeom prst="straightConnector1">
            <a:avLst/>
          </a:prstGeom>
          <a:ln w="63500">
            <a:solidFill>
              <a:srgbClr val="8977D4"/>
            </a:solidFill>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id="{8D8A1A54-5474-4AF8-BF3D-276F65016EA6}"/>
              </a:ext>
            </a:extLst>
          </p:cNvPr>
          <p:cNvSpPr txBox="1"/>
          <p:nvPr/>
        </p:nvSpPr>
        <p:spPr>
          <a:xfrm>
            <a:off x="7713093" y="149488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a:latin typeface="Hiragino Kaku Gothic Pro W3" panose="020B0300000000000000" pitchFamily="34" charset="-128"/>
                <a:ea typeface="Hiragino Kaku Gothic Pro W3" panose="020B0300000000000000" pitchFamily="34" charset="-128"/>
              </a:rPr>
              <a:t>楽曲</a:t>
            </a:r>
          </a:p>
        </p:txBody>
      </p:sp>
      <p:sp>
        <p:nvSpPr>
          <p:cNvPr id="10" name="テキスト ボックス 9">
            <a:extLst>
              <a:ext uri="{FF2B5EF4-FFF2-40B4-BE49-F238E27FC236}">
                <a16:creationId xmlns:a16="http://schemas.microsoft.com/office/drawing/2014/main" id="{AD44AFD8-D1BA-4813-B028-965484F649E1}"/>
              </a:ext>
            </a:extLst>
          </p:cNvPr>
          <p:cNvSpPr txBox="1"/>
          <p:nvPr/>
        </p:nvSpPr>
        <p:spPr>
          <a:xfrm>
            <a:off x="6119187" y="2118940"/>
            <a:ext cx="6010454"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・真のロイヤルティ</a:t>
            </a:r>
          </a:p>
          <a:p>
            <a:r>
              <a:rPr lang="ja-JP" altLang="en-US">
                <a:latin typeface="Hiragino Kaku Gothic Pro W3" panose="020B0300000000000000" pitchFamily="34" charset="-128"/>
                <a:ea typeface="Hiragino Kaku Gothic Pro W3" panose="020B0300000000000000" pitchFamily="34" charset="-128"/>
              </a:rPr>
              <a:t>楽曲に対して関与度が高く、行動を行っている</a:t>
            </a:r>
          </a:p>
          <a:p>
            <a:endParaRPr lang="ja-JP" altLang="en-US">
              <a:latin typeface="Hiragino Kaku Gothic Pro W3" panose="020B0300000000000000" pitchFamily="34" charset="-128"/>
              <a:ea typeface="Hiragino Kaku Gothic Pro W3" panose="020B0300000000000000" pitchFamily="34" charset="-128"/>
            </a:endParaRPr>
          </a:p>
          <a:p>
            <a:r>
              <a:rPr lang="ja-JP" altLang="en-US">
                <a:latin typeface="Hiragino Kaku Gothic Pro W3" panose="020B0300000000000000" pitchFamily="34" charset="-128"/>
                <a:ea typeface="Hiragino Kaku Gothic Pro W3" panose="020B0300000000000000" pitchFamily="34" charset="-128"/>
              </a:rPr>
              <a:t>・潜在的なロイヤルティ</a:t>
            </a:r>
          </a:p>
          <a:p>
            <a:r>
              <a:rPr lang="ja-JP" altLang="en-US">
                <a:latin typeface="Hiragino Kaku Gothic Pro W3" panose="020B0300000000000000" pitchFamily="34" charset="-128"/>
                <a:ea typeface="Hiragino Kaku Gothic Pro W3" panose="020B0300000000000000" pitchFamily="34" charset="-128"/>
              </a:rPr>
              <a:t>楽曲に対して関与度が高いが、行動を行っていない</a:t>
            </a:r>
          </a:p>
          <a:p>
            <a:endParaRPr lang="ja-JP" altLang="en-US">
              <a:latin typeface="Hiragino Kaku Gothic Pro W3" panose="020B0300000000000000" pitchFamily="34" charset="-128"/>
              <a:ea typeface="Hiragino Kaku Gothic Pro W3" panose="020B0300000000000000" pitchFamily="34" charset="-128"/>
            </a:endParaRPr>
          </a:p>
          <a:p>
            <a:r>
              <a:rPr lang="ja-JP" altLang="en-US">
                <a:latin typeface="Hiragino Kaku Gothic Pro W3" panose="020B0300000000000000" pitchFamily="34" charset="-128"/>
                <a:ea typeface="Hiragino Kaku Gothic Pro W3" panose="020B0300000000000000" pitchFamily="34" charset="-128"/>
              </a:rPr>
              <a:t>・偽りのロイヤルティ</a:t>
            </a:r>
          </a:p>
          <a:p>
            <a:r>
              <a:rPr lang="ja-JP" altLang="en-US">
                <a:latin typeface="Hiragino Kaku Gothic Pro W3" panose="020B0300000000000000" pitchFamily="34" charset="-128"/>
                <a:ea typeface="Hiragino Kaku Gothic Pro W3" panose="020B0300000000000000" pitchFamily="34" charset="-128"/>
              </a:rPr>
              <a:t>楽曲に対して関与度が低いが、行動を行っている</a:t>
            </a:r>
          </a:p>
          <a:p>
            <a:endParaRPr lang="ja-JP" altLang="en-US">
              <a:latin typeface="Hiragino Kaku Gothic Pro W3" panose="020B0300000000000000" pitchFamily="34" charset="-128"/>
              <a:ea typeface="Hiragino Kaku Gothic Pro W3" panose="020B0300000000000000" pitchFamily="34" charset="-128"/>
            </a:endParaRPr>
          </a:p>
          <a:p>
            <a:r>
              <a:rPr lang="ja-JP" altLang="en-US">
                <a:latin typeface="Hiragino Kaku Gothic Pro W3" panose="020B0300000000000000" pitchFamily="34" charset="-128"/>
                <a:ea typeface="Hiragino Kaku Gothic Pro W3" panose="020B0300000000000000" pitchFamily="34" charset="-128"/>
              </a:rPr>
              <a:t>・ロイヤルティなし</a:t>
            </a:r>
          </a:p>
          <a:p>
            <a:r>
              <a:rPr lang="ja-JP" altLang="en-US">
                <a:latin typeface="Hiragino Kaku Gothic Pro W3" panose="020B0300000000000000" pitchFamily="34" charset="-128"/>
                <a:ea typeface="Hiragino Kaku Gothic Pro W3" panose="020B0300000000000000" pitchFamily="34" charset="-128"/>
              </a:rPr>
              <a:t>楽曲に対して関与度が低く、行動を行っていない</a:t>
            </a:r>
          </a:p>
        </p:txBody>
      </p:sp>
      <p:sp>
        <p:nvSpPr>
          <p:cNvPr id="11" name="テキスト ボックス 10">
            <a:extLst>
              <a:ext uri="{FF2B5EF4-FFF2-40B4-BE49-F238E27FC236}">
                <a16:creationId xmlns:a16="http://schemas.microsoft.com/office/drawing/2014/main" id="{053ABF46-6CB1-470F-836A-8B877FD7C646}"/>
              </a:ext>
            </a:extLst>
          </p:cNvPr>
          <p:cNvSpPr txBox="1"/>
          <p:nvPr/>
        </p:nvSpPr>
        <p:spPr>
          <a:xfrm>
            <a:off x="2491409" y="149087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latin typeface="Hiragino Kaku Gothic Pro W3" panose="020B0300000000000000" pitchFamily="34" charset="-128"/>
                <a:ea typeface="Hiragino Kaku Gothic Pro W3" panose="020B0300000000000000" pitchFamily="34" charset="-128"/>
              </a:rPr>
              <a:t>ブランド</a:t>
            </a:r>
          </a:p>
        </p:txBody>
      </p:sp>
      <p:sp>
        <p:nvSpPr>
          <p:cNvPr id="9" name="テキスト ボックス 8">
            <a:extLst>
              <a:ext uri="{FF2B5EF4-FFF2-40B4-BE49-F238E27FC236}">
                <a16:creationId xmlns:a16="http://schemas.microsoft.com/office/drawing/2014/main" id="{2220EC84-6245-4C88-8F51-8AC82F239223}"/>
              </a:ext>
            </a:extLst>
          </p:cNvPr>
          <p:cNvSpPr txBox="1"/>
          <p:nvPr/>
        </p:nvSpPr>
        <p:spPr>
          <a:xfrm>
            <a:off x="6180108" y="5687682"/>
            <a:ext cx="5798388"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000" b="1">
                <a:latin typeface="Hiragino Kaku Gothic Pro W6" panose="020B0300000000000000" pitchFamily="34" charset="-128"/>
                <a:ea typeface="Hiragino Kaku Gothic Pro W6" panose="020B0300000000000000" pitchFamily="34" charset="-128"/>
                <a:cs typeface="+mn-lt"/>
              </a:rPr>
              <a:t>潜在的なロイヤルティがボリューム層である</a:t>
            </a:r>
          </a:p>
        </p:txBody>
      </p:sp>
      <p:sp>
        <p:nvSpPr>
          <p:cNvPr id="14" name="正方形/長方形 13">
            <a:extLst>
              <a:ext uri="{FF2B5EF4-FFF2-40B4-BE49-F238E27FC236}">
                <a16:creationId xmlns:a16="http://schemas.microsoft.com/office/drawing/2014/main" id="{3E666247-0541-C340-A58B-23988B3D3890}"/>
              </a:ext>
            </a:extLst>
          </p:cNvPr>
          <p:cNvSpPr/>
          <p:nvPr/>
        </p:nvSpPr>
        <p:spPr>
          <a:xfrm>
            <a:off x="5449136" y="6451210"/>
            <a:ext cx="1218603" cy="369332"/>
          </a:xfrm>
          <a:prstGeom prst="rect">
            <a:avLst/>
          </a:prstGeom>
        </p:spPr>
        <p:txBody>
          <a:bodyPr wrap="none">
            <a:spAutoFit/>
          </a:bodyPr>
          <a:lstStyle/>
          <a:p>
            <a:r>
              <a:rPr lang="ja-JP" altLang="en-US">
                <a:solidFill>
                  <a:schemeClr val="bg1"/>
                </a:solidFill>
              </a:rPr>
              <a:t>山岡</a:t>
            </a:r>
            <a:r>
              <a:rPr lang="en-US" altLang="ja-JP">
                <a:solidFill>
                  <a:schemeClr val="bg1"/>
                </a:solidFill>
              </a:rPr>
              <a:t>,2015</a:t>
            </a:r>
            <a:endParaRPr lang="ja-JP" altLang="en-US">
              <a:solidFill>
                <a:schemeClr val="bg1"/>
              </a:solidFill>
            </a:endParaRPr>
          </a:p>
        </p:txBody>
      </p:sp>
    </p:spTree>
    <p:extLst>
      <p:ext uri="{BB962C8B-B14F-4D97-AF65-F5344CB8AC3E}">
        <p14:creationId xmlns:p14="http://schemas.microsoft.com/office/powerpoint/2010/main" val="27385426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889461-F3C9-470A-A09F-0CD0847BF67E}"/>
              </a:ext>
            </a:extLst>
          </p:cNvPr>
          <p:cNvSpPr>
            <a:spLocks noGrp="1"/>
          </p:cNvSpPr>
          <p:nvPr>
            <p:ph type="title"/>
          </p:nvPr>
        </p:nvSpPr>
        <p:spPr>
          <a:xfrm>
            <a:off x="43070" y="25555"/>
            <a:ext cx="10515600" cy="1010488"/>
          </a:xfrm>
        </p:spPr>
        <p:txBody>
          <a:bodyPr/>
          <a:lstStyle/>
          <a:p>
            <a:r>
              <a:rPr lang="ja-JP" altLang="en-US" b="1">
                <a:latin typeface="Hiragino Kaku Gothic Pro W6" panose="020B0300000000000000" pitchFamily="34" charset="-128"/>
              </a:rPr>
              <a:t>先行研究</a:t>
            </a:r>
            <a:endParaRPr kumimoji="1" lang="ja-JP" altLang="en-US" b="1">
              <a:latin typeface="Hiragino Kaku Gothic Pro W6" panose="020B0300000000000000" pitchFamily="34" charset="-128"/>
            </a:endParaRPr>
          </a:p>
        </p:txBody>
      </p:sp>
      <p:sp>
        <p:nvSpPr>
          <p:cNvPr id="3" name="コンテンツ プレースホルダー 2">
            <a:extLst>
              <a:ext uri="{FF2B5EF4-FFF2-40B4-BE49-F238E27FC236}">
                <a16:creationId xmlns:a16="http://schemas.microsoft.com/office/drawing/2014/main" id="{B9ADD8E6-1D0B-4CC9-91CE-FBFE10B6D7DF}"/>
              </a:ext>
            </a:extLst>
          </p:cNvPr>
          <p:cNvSpPr>
            <a:spLocks noGrp="1"/>
          </p:cNvSpPr>
          <p:nvPr>
            <p:ph idx="1"/>
          </p:nvPr>
        </p:nvSpPr>
        <p:spPr>
          <a:xfrm>
            <a:off x="584786" y="1255550"/>
            <a:ext cx="11227279" cy="4351338"/>
          </a:xfrm>
        </p:spPr>
        <p:txBody>
          <a:bodyPr vert="horz" lIns="91440" tIns="45720" rIns="91440" bIns="45720" rtlCol="0" anchor="t">
            <a:normAutofit/>
          </a:bodyPr>
          <a:lstStyle/>
          <a:p>
            <a:pPr marL="0" indent="0">
              <a:buNone/>
            </a:pPr>
            <a:r>
              <a:rPr lang="ja-JP" sz="3200">
                <a:cs typeface="+mn-lt"/>
              </a:rPr>
              <a:t>真のロイヤルティになると</a:t>
            </a:r>
            <a:r>
              <a:rPr lang="en-US" altLang="ja-JP" sz="3200">
                <a:cs typeface="+mn-lt"/>
              </a:rPr>
              <a:t>…</a:t>
            </a:r>
            <a:endParaRPr lang="ja-JP" altLang="en-US" sz="3200">
              <a:cs typeface="+mn-lt"/>
            </a:endParaRPr>
          </a:p>
          <a:p>
            <a:pPr marL="0" indent="0">
              <a:buNone/>
            </a:pPr>
            <a:endParaRPr lang="ja-JP" altLang="en-US"/>
          </a:p>
          <a:p>
            <a:pPr marL="0" indent="0">
              <a:buNone/>
            </a:pPr>
            <a:r>
              <a:rPr lang="ja-JP" altLang="en-US"/>
              <a:t>・顧客は知人に対して肯定的な口コミを行うなど、企業が行うべき</a:t>
            </a:r>
            <a:endParaRPr lang="ja-JP"/>
          </a:p>
          <a:p>
            <a:pPr marL="0" indent="0">
              <a:buNone/>
            </a:pPr>
            <a:r>
              <a:rPr lang="ja-JP" altLang="en-US"/>
              <a:t>マーケティング活動を代わりに担うようになる</a:t>
            </a:r>
            <a:endParaRPr lang="ja-JP"/>
          </a:p>
          <a:p>
            <a:pPr marL="0" indent="0">
              <a:buNone/>
            </a:pPr>
            <a:endParaRPr lang="ja-JP" altLang="en-US"/>
          </a:p>
          <a:p>
            <a:pPr marL="0" indent="0">
              <a:buNone/>
            </a:pPr>
            <a:r>
              <a:rPr lang="ja-JP" altLang="en-US"/>
              <a:t>・企業やブランドが批判にさらされると進んで擁護する</a:t>
            </a:r>
            <a:endParaRPr lang="ja-JP"/>
          </a:p>
          <a:p>
            <a:pPr marL="0" indent="0">
              <a:buNone/>
            </a:pPr>
            <a:endParaRPr lang="ja-JP" altLang="en-US" sz="2000"/>
          </a:p>
        </p:txBody>
      </p:sp>
      <p:sp>
        <p:nvSpPr>
          <p:cNvPr id="4" name="スライド番号プレースホルダー 3">
            <a:extLst>
              <a:ext uri="{FF2B5EF4-FFF2-40B4-BE49-F238E27FC236}">
                <a16:creationId xmlns:a16="http://schemas.microsoft.com/office/drawing/2014/main" id="{B0B13908-F674-46B3-9872-C7882FACD3AD}"/>
              </a:ext>
            </a:extLst>
          </p:cNvPr>
          <p:cNvSpPr>
            <a:spLocks noGrp="1"/>
          </p:cNvSpPr>
          <p:nvPr>
            <p:ph type="sldNum" sz="quarter" idx="12"/>
          </p:nvPr>
        </p:nvSpPr>
        <p:spPr/>
        <p:txBody>
          <a:bodyPr/>
          <a:lstStyle/>
          <a:p>
            <a:fld id="{3D6D3A38-5440-134B-BA50-5B50EDEFC3F3}" type="slidenum">
              <a:rPr kumimoji="1" lang="ja-JP" altLang="en-US" smtClean="0"/>
              <a:t>21</a:t>
            </a:fld>
            <a:endParaRPr kumimoji="1" lang="ja-JP" altLang="en-US"/>
          </a:p>
        </p:txBody>
      </p:sp>
      <p:sp>
        <p:nvSpPr>
          <p:cNvPr id="5" name="テキスト ボックス 4">
            <a:extLst>
              <a:ext uri="{FF2B5EF4-FFF2-40B4-BE49-F238E27FC236}">
                <a16:creationId xmlns:a16="http://schemas.microsoft.com/office/drawing/2014/main" id="{2E29A96A-6254-4D42-824D-092194242020}"/>
              </a:ext>
            </a:extLst>
          </p:cNvPr>
          <p:cNvSpPr txBox="1"/>
          <p:nvPr/>
        </p:nvSpPr>
        <p:spPr>
          <a:xfrm>
            <a:off x="811671" y="5170594"/>
            <a:ext cx="10774016"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3200" b="1">
                <a:latin typeface="Hiragino Kaku Gothic Pro W6" panose="020B0300000000000000" pitchFamily="34" charset="-128"/>
                <a:ea typeface="Hiragino Kaku Gothic Pro W6" panose="020B0300000000000000" pitchFamily="34" charset="-128"/>
              </a:rPr>
              <a:t>真のロイヤルティは企業にとって</a:t>
            </a:r>
            <a:endParaRPr lang="ja-JP" sz="3200" b="1">
              <a:latin typeface="Hiragino Kaku Gothic Pro W6" panose="020B0300000000000000" pitchFamily="34" charset="-128"/>
              <a:ea typeface="Hiragino Kaku Gothic Pro W6" panose="020B0300000000000000" pitchFamily="34" charset="-128"/>
            </a:endParaRPr>
          </a:p>
          <a:p>
            <a:pPr algn="ctr"/>
            <a:r>
              <a:rPr lang="ja-JP" altLang="en-US" sz="3200" b="1">
                <a:latin typeface="Hiragino Kaku Gothic Pro W6" panose="020B0300000000000000" pitchFamily="34" charset="-128"/>
                <a:ea typeface="Hiragino Kaku Gothic Pro W6" panose="020B0300000000000000" pitchFamily="34" charset="-128"/>
              </a:rPr>
              <a:t>ポジティブな影響を与える</a:t>
            </a:r>
            <a:endParaRPr lang="ja-JP" sz="3200" b="1">
              <a:latin typeface="Hiragino Kaku Gothic Pro W6" panose="020B0300000000000000" pitchFamily="34" charset="-128"/>
              <a:ea typeface="Hiragino Kaku Gothic Pro W6" panose="020B0300000000000000" pitchFamily="34" charset="-128"/>
            </a:endParaRPr>
          </a:p>
        </p:txBody>
      </p:sp>
      <p:sp>
        <p:nvSpPr>
          <p:cNvPr id="7" name="テキスト ボックス 6">
            <a:extLst>
              <a:ext uri="{FF2B5EF4-FFF2-40B4-BE49-F238E27FC236}">
                <a16:creationId xmlns:a16="http://schemas.microsoft.com/office/drawing/2014/main" id="{8A32514C-115D-4579-92EA-E7595CA93D16}"/>
              </a:ext>
            </a:extLst>
          </p:cNvPr>
          <p:cNvSpPr txBox="1"/>
          <p:nvPr/>
        </p:nvSpPr>
        <p:spPr>
          <a:xfrm>
            <a:off x="10561609" y="3290258"/>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1200">
                <a:latin typeface="Hiragino Kaku Gothic Pro W3" panose="020B0300000000000000" pitchFamily="34" charset="-128"/>
                <a:ea typeface="Hiragino Kaku Gothic Pro W3"/>
              </a:rPr>
              <a:t>山岡,2010</a:t>
            </a:r>
          </a:p>
        </p:txBody>
      </p:sp>
      <p:sp>
        <p:nvSpPr>
          <p:cNvPr id="8" name="正方形/長方形 7">
            <a:extLst>
              <a:ext uri="{FF2B5EF4-FFF2-40B4-BE49-F238E27FC236}">
                <a16:creationId xmlns:a16="http://schemas.microsoft.com/office/drawing/2014/main" id="{C422EEEE-3C72-3649-B8CE-615AE04B38EF}"/>
              </a:ext>
            </a:extLst>
          </p:cNvPr>
          <p:cNvSpPr/>
          <p:nvPr/>
        </p:nvSpPr>
        <p:spPr>
          <a:xfrm>
            <a:off x="8215597" y="4310073"/>
            <a:ext cx="3370090" cy="276999"/>
          </a:xfrm>
          <a:prstGeom prst="rect">
            <a:avLst/>
          </a:prstGeom>
        </p:spPr>
        <p:txBody>
          <a:bodyPr wrap="none">
            <a:spAutoFit/>
          </a:bodyPr>
          <a:lstStyle/>
          <a:p>
            <a:r>
              <a:rPr lang="en" altLang="ja-JP" sz="1200" err="1">
                <a:latin typeface="YuGothic"/>
              </a:rPr>
              <a:t>Bendapudi</a:t>
            </a:r>
            <a:r>
              <a:rPr lang="en" altLang="ja-JP" sz="1200">
                <a:latin typeface="YuGothic"/>
              </a:rPr>
              <a:t> and Berry 1997; Walz and </a:t>
            </a:r>
            <a:r>
              <a:rPr lang="en" altLang="ja-JP" sz="1200" err="1">
                <a:latin typeface="YuGothic"/>
              </a:rPr>
              <a:t>Celuch</a:t>
            </a:r>
            <a:r>
              <a:rPr lang="en" altLang="ja-JP" sz="1200">
                <a:latin typeface="YuGothic"/>
              </a:rPr>
              <a:t> ,2010 </a:t>
            </a:r>
            <a:endParaRPr lang="en" altLang="ja-JP" sz="1200">
              <a:effectLst/>
            </a:endParaRPr>
          </a:p>
        </p:txBody>
      </p:sp>
    </p:spTree>
    <p:extLst>
      <p:ext uri="{BB962C8B-B14F-4D97-AF65-F5344CB8AC3E}">
        <p14:creationId xmlns:p14="http://schemas.microsoft.com/office/powerpoint/2010/main" val="25232290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F91B44-1E61-4FB8-B5DE-A768D551D189}"/>
              </a:ext>
            </a:extLst>
          </p:cNvPr>
          <p:cNvSpPr>
            <a:spLocks noGrp="1"/>
          </p:cNvSpPr>
          <p:nvPr>
            <p:ph type="title"/>
          </p:nvPr>
        </p:nvSpPr>
        <p:spPr>
          <a:xfrm>
            <a:off x="5862" y="1710"/>
            <a:ext cx="10515600" cy="992589"/>
          </a:xfrm>
        </p:spPr>
        <p:txBody>
          <a:bodyPr/>
          <a:lstStyle/>
          <a:p>
            <a:r>
              <a:rPr lang="ja-JP" altLang="en-US" b="1">
                <a:latin typeface="Hiragino Kaku Gothic Pro W6" panose="020B0300000000000000" pitchFamily="34" charset="-128"/>
              </a:rPr>
              <a:t>仮説導出1</a:t>
            </a:r>
          </a:p>
        </p:txBody>
      </p:sp>
      <p:sp>
        <p:nvSpPr>
          <p:cNvPr id="3" name="コンテンツ プレースホルダー 2">
            <a:extLst>
              <a:ext uri="{FF2B5EF4-FFF2-40B4-BE49-F238E27FC236}">
                <a16:creationId xmlns:a16="http://schemas.microsoft.com/office/drawing/2014/main" id="{D4821371-C4D9-4F0B-ABEC-8B80E7B57DCC}"/>
              </a:ext>
            </a:extLst>
          </p:cNvPr>
          <p:cNvSpPr>
            <a:spLocks noGrp="1"/>
          </p:cNvSpPr>
          <p:nvPr>
            <p:ph idx="1"/>
          </p:nvPr>
        </p:nvSpPr>
        <p:spPr>
          <a:xfrm>
            <a:off x="1693984" y="1614608"/>
            <a:ext cx="8459057" cy="3774787"/>
          </a:xfrm>
        </p:spPr>
        <p:txBody>
          <a:bodyPr vert="horz" lIns="91440" tIns="45720" rIns="91440" bIns="45720" rtlCol="0" anchor="t">
            <a:noAutofit/>
          </a:bodyPr>
          <a:lstStyle/>
          <a:p>
            <a:pPr>
              <a:lnSpc>
                <a:spcPct val="100000"/>
              </a:lnSpc>
              <a:spcBef>
                <a:spcPts val="0"/>
              </a:spcBef>
              <a:buNone/>
            </a:pPr>
            <a:r>
              <a:rPr lang="ja-JP" altLang="en-US" sz="2400">
                <a:cs typeface="+mn-lt"/>
              </a:rPr>
              <a:t>①関与が行動を規定し、知識を増やし、その知識が対象への理解と関与を高め、さらに次の行動を誘発していく。</a:t>
            </a:r>
            <a:endParaRPr lang="en-US" altLang="ja-JP" sz="2400">
              <a:cs typeface="+mn-lt"/>
            </a:endParaRPr>
          </a:p>
          <a:p>
            <a:pPr>
              <a:lnSpc>
                <a:spcPct val="100000"/>
              </a:lnSpc>
              <a:spcBef>
                <a:spcPts val="0"/>
              </a:spcBef>
              <a:buNone/>
            </a:pPr>
            <a:endParaRPr lang="ja-JP" altLang="en-US" sz="2400">
              <a:cs typeface="+mn-lt"/>
            </a:endParaRPr>
          </a:p>
          <a:p>
            <a:pPr>
              <a:lnSpc>
                <a:spcPct val="100000"/>
              </a:lnSpc>
              <a:spcBef>
                <a:spcPts val="0"/>
              </a:spcBef>
              <a:buNone/>
            </a:pPr>
            <a:endParaRPr lang="ja-JP" altLang="en-US" sz="2400">
              <a:cs typeface="+mn-lt"/>
            </a:endParaRPr>
          </a:p>
          <a:p>
            <a:pPr marL="0" indent="0">
              <a:lnSpc>
                <a:spcPct val="100000"/>
              </a:lnSpc>
              <a:spcBef>
                <a:spcPts val="0"/>
              </a:spcBef>
              <a:buNone/>
            </a:pPr>
            <a:r>
              <a:rPr lang="en-US" altLang="ja-JP" sz="2400">
                <a:cs typeface="+mn-lt"/>
              </a:rPr>
              <a:t>②</a:t>
            </a:r>
            <a:r>
              <a:rPr lang="ja-JP" sz="2400">
                <a:cs typeface="+mn-lt"/>
              </a:rPr>
              <a:t>関与水準が高いほど情報探索と情報の発信が多い傾向があることを明らかにしている</a:t>
            </a:r>
            <a:r>
              <a:rPr lang="ja-JP" altLang="en-US" sz="2400">
                <a:cs typeface="+mn-lt"/>
              </a:rPr>
              <a:t>。</a:t>
            </a:r>
            <a:endParaRPr lang="en-US" altLang="ja-JP" sz="2400">
              <a:cs typeface="+mn-lt"/>
            </a:endParaRPr>
          </a:p>
          <a:p>
            <a:pPr marL="0" indent="0">
              <a:lnSpc>
                <a:spcPct val="100000"/>
              </a:lnSpc>
              <a:spcBef>
                <a:spcPts val="0"/>
              </a:spcBef>
              <a:buNone/>
            </a:pPr>
            <a:endParaRPr lang="ja-JP" altLang="en-US" sz="2400">
              <a:cs typeface="+mn-lt"/>
            </a:endParaRPr>
          </a:p>
          <a:p>
            <a:pPr marL="0" indent="0">
              <a:lnSpc>
                <a:spcPct val="100000"/>
              </a:lnSpc>
              <a:spcBef>
                <a:spcPts val="0"/>
              </a:spcBef>
              <a:buNone/>
            </a:pPr>
            <a:endParaRPr lang="ja-JP" altLang="en-US" sz="2400">
              <a:cs typeface="+mn-lt"/>
            </a:endParaRPr>
          </a:p>
          <a:p>
            <a:pPr marL="0" indent="0">
              <a:lnSpc>
                <a:spcPct val="100000"/>
              </a:lnSpc>
              <a:spcBef>
                <a:spcPts val="0"/>
              </a:spcBef>
              <a:buNone/>
            </a:pPr>
            <a:r>
              <a:rPr lang="ja-JP" altLang="en-US" sz="2400">
                <a:cs typeface="+mn-lt"/>
              </a:rPr>
              <a:t>③</a:t>
            </a:r>
            <a:r>
              <a:rPr lang="ja-JP" sz="2400">
                <a:cs typeface="+mn-lt"/>
              </a:rPr>
              <a:t>推奨行動・推奨意図を究極のロイヤルティとみなす</a:t>
            </a:r>
          </a:p>
          <a:p>
            <a:pPr marL="0" indent="0">
              <a:lnSpc>
                <a:spcPct val="120000"/>
              </a:lnSpc>
              <a:buNone/>
            </a:pPr>
            <a:endParaRPr lang="en-US" altLang="ja-JP" sz="2000">
              <a:cs typeface="+mn-lt"/>
            </a:endParaRPr>
          </a:p>
          <a:p>
            <a:pPr>
              <a:buNone/>
            </a:pPr>
            <a:endParaRPr lang="ja-JP" altLang="en-US" sz="2000">
              <a:cs typeface="+mn-lt"/>
            </a:endParaRPr>
          </a:p>
          <a:p>
            <a:pPr algn="ctr">
              <a:buNone/>
            </a:pPr>
            <a:endParaRPr lang="ja-JP" sz="2000"/>
          </a:p>
          <a:p>
            <a:pPr>
              <a:buNone/>
            </a:pPr>
            <a:br>
              <a:rPr lang="en-US" altLang="ja-JP" sz="2000"/>
            </a:br>
            <a:endParaRPr lang="en-US" altLang="ja-JP" sz="2000"/>
          </a:p>
          <a:p>
            <a:pPr>
              <a:buNone/>
            </a:pPr>
            <a:endParaRPr lang="en-US" altLang="ja-JP" sz="2000"/>
          </a:p>
          <a:p>
            <a:pPr>
              <a:buNone/>
            </a:pPr>
            <a:endParaRPr lang="en-US" altLang="ja-JP" sz="2000"/>
          </a:p>
          <a:p>
            <a:pPr>
              <a:buNone/>
            </a:pPr>
            <a:endParaRPr lang="ja-JP" altLang="en-US" sz="2000"/>
          </a:p>
          <a:p>
            <a:pPr>
              <a:buNone/>
            </a:pPr>
            <a:endParaRPr lang="ja-JP" altLang="en-US" sz="2000"/>
          </a:p>
        </p:txBody>
      </p:sp>
      <p:sp>
        <p:nvSpPr>
          <p:cNvPr id="4" name="スライド番号プレースホルダー 3">
            <a:extLst>
              <a:ext uri="{FF2B5EF4-FFF2-40B4-BE49-F238E27FC236}">
                <a16:creationId xmlns:a16="http://schemas.microsoft.com/office/drawing/2014/main" id="{335E1073-E885-48F5-AD01-85E6FC35E876}"/>
              </a:ext>
            </a:extLst>
          </p:cNvPr>
          <p:cNvSpPr>
            <a:spLocks noGrp="1"/>
          </p:cNvSpPr>
          <p:nvPr>
            <p:ph type="sldNum" sz="quarter" idx="12"/>
          </p:nvPr>
        </p:nvSpPr>
        <p:spPr/>
        <p:txBody>
          <a:bodyPr/>
          <a:lstStyle/>
          <a:p>
            <a:fld id="{3D6D3A38-5440-134B-BA50-5B50EDEFC3F3}" type="slidenum">
              <a:rPr kumimoji="1" lang="ja-JP" altLang="en-US" smtClean="0"/>
              <a:t>22</a:t>
            </a:fld>
            <a:endParaRPr kumimoji="1" lang="ja-JP" altLang="en-US"/>
          </a:p>
        </p:txBody>
      </p:sp>
      <p:sp>
        <p:nvSpPr>
          <p:cNvPr id="6" name="テキスト ボックス 5">
            <a:extLst>
              <a:ext uri="{FF2B5EF4-FFF2-40B4-BE49-F238E27FC236}">
                <a16:creationId xmlns:a16="http://schemas.microsoft.com/office/drawing/2014/main" id="{F9305D4D-654E-456C-803B-905C9566B149}"/>
              </a:ext>
            </a:extLst>
          </p:cNvPr>
          <p:cNvSpPr txBox="1"/>
          <p:nvPr/>
        </p:nvSpPr>
        <p:spPr>
          <a:xfrm>
            <a:off x="8221692" y="2352136"/>
            <a:ext cx="2743200"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sz="1200">
                <a:latin typeface="Hiragino Kaku Gothic Pro W3" panose="020B0300000000000000" pitchFamily="34" charset="-128"/>
                <a:ea typeface="Hiragino Kaku Gothic Pro W3" panose="020B0300000000000000" pitchFamily="34" charset="-128"/>
                <a:cs typeface="+mn-lt"/>
              </a:rPr>
              <a:t>堀田</a:t>
            </a:r>
            <a:r>
              <a:rPr lang="en-US" altLang="ja-JP" sz="1200">
                <a:latin typeface="Hiragino Kaku Gothic Pro W3" panose="020B0300000000000000" pitchFamily="34" charset="-128"/>
                <a:ea typeface="Hiragino Kaku Gothic Pro W3" panose="020B0300000000000000" pitchFamily="34" charset="-128"/>
                <a:cs typeface="+mn-lt"/>
              </a:rPr>
              <a:t>,2017</a:t>
            </a:r>
            <a:endParaRPr lang="ja-JP" sz="1200">
              <a:latin typeface="Hiragino Kaku Gothic Pro W3" panose="020B0300000000000000" pitchFamily="34" charset="-128"/>
              <a:ea typeface="Hiragino Kaku Gothic Pro W3" panose="020B0300000000000000" pitchFamily="34" charset="-128"/>
              <a:cs typeface="+mn-lt"/>
            </a:endParaRPr>
          </a:p>
          <a:p>
            <a:pPr algn="l"/>
            <a:endParaRPr lang="ja-JP" altLang="en-US">
              <a:latin typeface="Hiragino Kaku Gothic Pro W3" panose="020B0300000000000000" pitchFamily="34" charset="-128"/>
              <a:ea typeface="Hiragino Kaku Gothic Pro W3" panose="020B0300000000000000" pitchFamily="34" charset="-128"/>
            </a:endParaRPr>
          </a:p>
        </p:txBody>
      </p:sp>
      <p:sp>
        <p:nvSpPr>
          <p:cNvPr id="7" name="テキスト ボックス 6">
            <a:extLst>
              <a:ext uri="{FF2B5EF4-FFF2-40B4-BE49-F238E27FC236}">
                <a16:creationId xmlns:a16="http://schemas.microsoft.com/office/drawing/2014/main" id="{218D2EF7-32A6-4982-BCA1-BE570BCF8965}"/>
              </a:ext>
            </a:extLst>
          </p:cNvPr>
          <p:cNvSpPr txBox="1"/>
          <p:nvPr/>
        </p:nvSpPr>
        <p:spPr>
          <a:xfrm>
            <a:off x="9126416" y="3521333"/>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1200">
                <a:latin typeface="Hiragino Kaku Gothic Pro W3" panose="020B0300000000000000" pitchFamily="34" charset="-128"/>
                <a:ea typeface="Hiragino Kaku Gothic Pro W3" panose="020B0300000000000000" pitchFamily="34" charset="-128"/>
                <a:cs typeface="+mn-lt"/>
              </a:rPr>
              <a:t>Reichheld,2010  </a:t>
            </a:r>
            <a:endParaRPr lang="ja-JP" sz="1200">
              <a:latin typeface="Hiragino Kaku Gothic Pro W3" panose="020B0300000000000000" pitchFamily="34" charset="-128"/>
              <a:ea typeface="Hiragino Kaku Gothic Pro W3" panose="020B0300000000000000" pitchFamily="34" charset="-128"/>
            </a:endParaRPr>
          </a:p>
        </p:txBody>
      </p:sp>
      <p:sp>
        <p:nvSpPr>
          <p:cNvPr id="8" name="正方形/長方形 7">
            <a:extLst>
              <a:ext uri="{FF2B5EF4-FFF2-40B4-BE49-F238E27FC236}">
                <a16:creationId xmlns:a16="http://schemas.microsoft.com/office/drawing/2014/main" id="{42CCCBEC-7D1B-794D-95AD-8504F3087705}"/>
              </a:ext>
            </a:extLst>
          </p:cNvPr>
          <p:cNvSpPr/>
          <p:nvPr/>
        </p:nvSpPr>
        <p:spPr>
          <a:xfrm>
            <a:off x="9126416" y="4966393"/>
            <a:ext cx="880369" cy="276999"/>
          </a:xfrm>
          <a:prstGeom prst="rect">
            <a:avLst/>
          </a:prstGeom>
        </p:spPr>
        <p:txBody>
          <a:bodyPr wrap="none">
            <a:spAutoFit/>
          </a:bodyPr>
          <a:lstStyle/>
          <a:p>
            <a:r>
              <a:rPr lang="ja-JP" altLang="en-US" sz="1200">
                <a:latin typeface="YuGothic"/>
              </a:rPr>
              <a:t>長島</a:t>
            </a:r>
            <a:r>
              <a:rPr lang="en-US" altLang="ja-JP" sz="1200">
                <a:latin typeface="YuGothic"/>
              </a:rPr>
              <a:t>,2015 </a:t>
            </a:r>
            <a:endParaRPr lang="ja-JP" altLang="en-US" sz="1200">
              <a:effectLst/>
            </a:endParaRPr>
          </a:p>
        </p:txBody>
      </p:sp>
    </p:spTree>
    <p:extLst>
      <p:ext uri="{BB962C8B-B14F-4D97-AF65-F5344CB8AC3E}">
        <p14:creationId xmlns:p14="http://schemas.microsoft.com/office/powerpoint/2010/main" val="28379559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30B574-4EA4-451F-8700-F51AB283217F}"/>
              </a:ext>
            </a:extLst>
          </p:cNvPr>
          <p:cNvSpPr>
            <a:spLocks noGrp="1"/>
          </p:cNvSpPr>
          <p:nvPr>
            <p:ph type="title"/>
          </p:nvPr>
        </p:nvSpPr>
        <p:spPr>
          <a:xfrm>
            <a:off x="5862" y="1710"/>
            <a:ext cx="10515600" cy="992589"/>
          </a:xfrm>
        </p:spPr>
        <p:txBody>
          <a:bodyPr/>
          <a:lstStyle/>
          <a:p>
            <a:r>
              <a:rPr lang="ja-JP" altLang="en-US" b="1">
                <a:latin typeface="Hiragino Kaku Gothic Pro W6" panose="020B0300000000000000" pitchFamily="34" charset="-128"/>
              </a:rPr>
              <a:t>仮説１</a:t>
            </a:r>
            <a:endParaRPr kumimoji="1" lang="ja-JP" altLang="en-US" b="1">
              <a:latin typeface="Hiragino Kaku Gothic Pro W6" panose="020B0300000000000000" pitchFamily="34" charset="-128"/>
            </a:endParaRPr>
          </a:p>
        </p:txBody>
      </p:sp>
      <p:sp>
        <p:nvSpPr>
          <p:cNvPr id="3" name="コンテンツ プレースホルダー 2">
            <a:extLst>
              <a:ext uri="{FF2B5EF4-FFF2-40B4-BE49-F238E27FC236}">
                <a16:creationId xmlns:a16="http://schemas.microsoft.com/office/drawing/2014/main" id="{FC116BE3-ECF9-44B3-A766-713AE3D933DB}"/>
              </a:ext>
            </a:extLst>
          </p:cNvPr>
          <p:cNvSpPr>
            <a:spLocks noGrp="1"/>
          </p:cNvSpPr>
          <p:nvPr>
            <p:ph idx="1"/>
          </p:nvPr>
        </p:nvSpPr>
        <p:spPr>
          <a:xfrm>
            <a:off x="208473" y="2926931"/>
            <a:ext cx="12555415" cy="861236"/>
          </a:xfrm>
        </p:spPr>
        <p:txBody>
          <a:bodyPr vert="horz" lIns="91440" tIns="45720" rIns="91440" bIns="45720" rtlCol="0" anchor="t">
            <a:normAutofit/>
          </a:bodyPr>
          <a:lstStyle/>
          <a:p>
            <a:pPr marL="0" indent="0">
              <a:buNone/>
            </a:pPr>
            <a:r>
              <a:rPr lang="ja-JP" altLang="en-US" sz="3200"/>
              <a:t>アーティストの関与度を高めることが真のロイヤルティに繋がる</a:t>
            </a:r>
            <a:endParaRPr lang="ja-JP"/>
          </a:p>
        </p:txBody>
      </p:sp>
      <p:sp>
        <p:nvSpPr>
          <p:cNvPr id="4" name="スライド番号プレースホルダー 3">
            <a:extLst>
              <a:ext uri="{FF2B5EF4-FFF2-40B4-BE49-F238E27FC236}">
                <a16:creationId xmlns:a16="http://schemas.microsoft.com/office/drawing/2014/main" id="{870D6E77-A217-4DC0-A259-A04ACC05E117}"/>
              </a:ext>
            </a:extLst>
          </p:cNvPr>
          <p:cNvSpPr>
            <a:spLocks noGrp="1"/>
          </p:cNvSpPr>
          <p:nvPr>
            <p:ph type="sldNum" sz="quarter" idx="12"/>
          </p:nvPr>
        </p:nvSpPr>
        <p:spPr/>
        <p:txBody>
          <a:bodyPr/>
          <a:lstStyle/>
          <a:p>
            <a:fld id="{3D6D3A38-5440-134B-BA50-5B50EDEFC3F3}" type="slidenum">
              <a:rPr kumimoji="1" lang="ja-JP" altLang="en-US" smtClean="0"/>
              <a:t>23</a:t>
            </a:fld>
            <a:endParaRPr kumimoji="1" lang="ja-JP" altLang="en-US"/>
          </a:p>
        </p:txBody>
      </p:sp>
    </p:spTree>
    <p:extLst>
      <p:ext uri="{BB962C8B-B14F-4D97-AF65-F5344CB8AC3E}">
        <p14:creationId xmlns:p14="http://schemas.microsoft.com/office/powerpoint/2010/main" val="31726530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FFAE96-0984-47FC-9E5F-E27D8776F8EE}"/>
              </a:ext>
            </a:extLst>
          </p:cNvPr>
          <p:cNvSpPr>
            <a:spLocks noGrp="1"/>
          </p:cNvSpPr>
          <p:nvPr>
            <p:ph type="title"/>
          </p:nvPr>
        </p:nvSpPr>
        <p:spPr>
          <a:xfrm>
            <a:off x="-1292" y="3498"/>
            <a:ext cx="10515600" cy="999679"/>
          </a:xfrm>
        </p:spPr>
        <p:txBody>
          <a:bodyPr/>
          <a:lstStyle/>
          <a:p>
            <a:r>
              <a:rPr lang="ja-JP" altLang="en-US" b="1">
                <a:latin typeface="Hiragino Kaku Gothic Pro W6" panose="020B0300000000000000" pitchFamily="34" charset="-128"/>
              </a:rPr>
              <a:t>仮説導出2</a:t>
            </a:r>
          </a:p>
        </p:txBody>
      </p:sp>
      <p:sp>
        <p:nvSpPr>
          <p:cNvPr id="3" name="コンテンツ プレースホルダー 2">
            <a:extLst>
              <a:ext uri="{FF2B5EF4-FFF2-40B4-BE49-F238E27FC236}">
                <a16:creationId xmlns:a16="http://schemas.microsoft.com/office/drawing/2014/main" id="{B0AE1AC4-415F-4A0D-A4BB-32DAF37A9BA4}"/>
              </a:ext>
            </a:extLst>
          </p:cNvPr>
          <p:cNvSpPr>
            <a:spLocks noGrp="1"/>
          </p:cNvSpPr>
          <p:nvPr>
            <p:ph idx="1"/>
          </p:nvPr>
        </p:nvSpPr>
        <p:spPr/>
        <p:txBody>
          <a:bodyPr vert="horz" lIns="91440" tIns="45720" rIns="91440" bIns="45720" rtlCol="0" anchor="t">
            <a:normAutofit/>
          </a:bodyPr>
          <a:lstStyle/>
          <a:p>
            <a:pPr>
              <a:buNone/>
            </a:pPr>
            <a:r>
              <a:rPr lang="ja-JP" altLang="en-US">
                <a:latin typeface="Hiragino Kaku Gothic Pro W3"/>
                <a:ea typeface="Hiragino Kaku Gothic Pro W3"/>
                <a:cs typeface="+mn-lt"/>
              </a:rPr>
              <a:t>  </a:t>
            </a:r>
            <a:r>
              <a:rPr lang="ja-JP">
                <a:latin typeface="Hiragino Kaku Gothic Pro W3"/>
                <a:ea typeface="Hiragino Kaku Gothic Pro W3"/>
                <a:cs typeface="+mn-lt"/>
              </a:rPr>
              <a:t>カスタマー・アドボカシー では、高い態度面でのロイヤルティを示す「真のロイヤルティ」と「潜在的なロイヤルティ」 が対象となる。</a:t>
            </a:r>
            <a:endParaRPr lang="en-US" altLang="ja-JP">
              <a:latin typeface="Hiragino Kaku Gothic Pro W3"/>
              <a:ea typeface="Hiragino Kaku Gothic Pro W3"/>
            </a:endParaRPr>
          </a:p>
          <a:p>
            <a:pPr>
              <a:buNone/>
            </a:pPr>
            <a:endParaRPr lang="ja-JP"/>
          </a:p>
          <a:p>
            <a:pPr algn="ctr">
              <a:buNone/>
            </a:pPr>
            <a:endParaRPr lang="ja-JP" altLang="en-US"/>
          </a:p>
          <a:p>
            <a:pPr algn="ctr">
              <a:buNone/>
            </a:pPr>
            <a:r>
              <a:rPr lang="ja-JP"/>
              <a:t>潜在的なロイヤルティを真のロイヤルティにするために</a:t>
            </a:r>
            <a:endParaRPr lang="ja-JP" altLang="en-US"/>
          </a:p>
          <a:p>
            <a:pPr algn="ctr">
              <a:buNone/>
            </a:pPr>
            <a:r>
              <a:rPr lang="ja-JP"/>
              <a:t>アドボカシー・マーケティングを</a:t>
            </a:r>
            <a:r>
              <a:rPr lang="ja-JP" altLang="en-US"/>
              <a:t>行</a:t>
            </a:r>
            <a:r>
              <a:rPr lang="ja-JP"/>
              <a:t>う</a:t>
            </a:r>
          </a:p>
          <a:p>
            <a:pPr marL="0" indent="0" algn="ctr">
              <a:buNone/>
            </a:pPr>
            <a:endParaRPr lang="ja-JP" altLang="en-US"/>
          </a:p>
        </p:txBody>
      </p:sp>
      <p:sp>
        <p:nvSpPr>
          <p:cNvPr id="4" name="スライド番号プレースホルダー 3">
            <a:extLst>
              <a:ext uri="{FF2B5EF4-FFF2-40B4-BE49-F238E27FC236}">
                <a16:creationId xmlns:a16="http://schemas.microsoft.com/office/drawing/2014/main" id="{3C51FBEE-398C-4A81-9EE0-3DC8BEADA7E9}"/>
              </a:ext>
            </a:extLst>
          </p:cNvPr>
          <p:cNvSpPr>
            <a:spLocks noGrp="1"/>
          </p:cNvSpPr>
          <p:nvPr>
            <p:ph type="sldNum" sz="quarter" idx="12"/>
          </p:nvPr>
        </p:nvSpPr>
        <p:spPr/>
        <p:txBody>
          <a:bodyPr/>
          <a:lstStyle/>
          <a:p>
            <a:fld id="{3D6D3A38-5440-134B-BA50-5B50EDEFC3F3}" type="slidenum">
              <a:rPr kumimoji="1" lang="ja-JP" altLang="en-US" smtClean="0"/>
              <a:t>24</a:t>
            </a:fld>
            <a:endParaRPr kumimoji="1" lang="ja-JP" altLang="en-US"/>
          </a:p>
        </p:txBody>
      </p:sp>
      <p:sp>
        <p:nvSpPr>
          <p:cNvPr id="6" name="正方形/長方形 5">
            <a:extLst>
              <a:ext uri="{FF2B5EF4-FFF2-40B4-BE49-F238E27FC236}">
                <a16:creationId xmlns:a16="http://schemas.microsoft.com/office/drawing/2014/main" id="{F7E23896-61B0-CD4C-B76E-38F7139569C4}"/>
              </a:ext>
            </a:extLst>
          </p:cNvPr>
          <p:cNvSpPr/>
          <p:nvPr/>
        </p:nvSpPr>
        <p:spPr>
          <a:xfrm>
            <a:off x="5483492" y="6463113"/>
            <a:ext cx="1225015" cy="369332"/>
          </a:xfrm>
          <a:prstGeom prst="rect">
            <a:avLst/>
          </a:prstGeom>
        </p:spPr>
        <p:txBody>
          <a:bodyPr wrap="none">
            <a:spAutoFit/>
          </a:bodyPr>
          <a:lstStyle/>
          <a:p>
            <a:r>
              <a:rPr lang="ja-JP" altLang="en-US">
                <a:solidFill>
                  <a:schemeClr val="bg1"/>
                </a:solidFill>
                <a:latin typeface="YuGothic"/>
              </a:rPr>
              <a:t>山岡</a:t>
            </a:r>
            <a:r>
              <a:rPr lang="en-US" altLang="ja-JP">
                <a:solidFill>
                  <a:schemeClr val="bg1"/>
                </a:solidFill>
                <a:latin typeface="YuGothic"/>
              </a:rPr>
              <a:t>,2015 </a:t>
            </a:r>
            <a:endParaRPr lang="ja-JP" altLang="en-US">
              <a:solidFill>
                <a:schemeClr val="bg1"/>
              </a:solidFill>
              <a:effectLst/>
            </a:endParaRPr>
          </a:p>
        </p:txBody>
      </p:sp>
    </p:spTree>
    <p:extLst>
      <p:ext uri="{BB962C8B-B14F-4D97-AF65-F5344CB8AC3E}">
        <p14:creationId xmlns:p14="http://schemas.microsoft.com/office/powerpoint/2010/main" val="22983379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CE276D-3B21-488F-B758-0985A0F005C4}"/>
              </a:ext>
            </a:extLst>
          </p:cNvPr>
          <p:cNvSpPr>
            <a:spLocks noGrp="1"/>
          </p:cNvSpPr>
          <p:nvPr>
            <p:ph type="title"/>
          </p:nvPr>
        </p:nvSpPr>
        <p:spPr>
          <a:xfrm>
            <a:off x="-4517" y="5509"/>
            <a:ext cx="10515600" cy="1030291"/>
          </a:xfrm>
        </p:spPr>
        <p:txBody>
          <a:bodyPr>
            <a:normAutofit/>
          </a:bodyPr>
          <a:lstStyle/>
          <a:p>
            <a:r>
              <a:rPr lang="ja-JP" altLang="en-US" b="1">
                <a:latin typeface="Hiragino Kaku Gothic Pro W6" panose="020B0300000000000000" pitchFamily="34" charset="-128"/>
                <a:ea typeface="Hiragino Kaku Gothic Pro W6"/>
                <a:cs typeface="Futura Condensed Medium"/>
              </a:rPr>
              <a:t>仮説導出</a:t>
            </a:r>
            <a:r>
              <a:rPr lang="en-US" altLang="ja-JP" b="1">
                <a:latin typeface="Hiragino Kaku Gothic Pro W6" panose="020B0300000000000000" pitchFamily="34" charset="-128"/>
                <a:ea typeface="Hiragino Kaku Gothic Pro W6"/>
                <a:cs typeface="Futura Condensed Medium"/>
              </a:rPr>
              <a:t>2</a:t>
            </a:r>
            <a:endParaRPr lang="ja-JP" altLang="en-US" b="1">
              <a:latin typeface="Hiragino Kaku Gothic Pro W6" panose="020B0300000000000000" pitchFamily="34" charset="-128"/>
              <a:ea typeface="Hiragino Kaku Gothic Pro W6"/>
              <a:cs typeface="Futura Condensed Medium"/>
            </a:endParaRPr>
          </a:p>
        </p:txBody>
      </p:sp>
      <p:sp>
        <p:nvSpPr>
          <p:cNvPr id="4" name="スライド番号プレースホルダー 3">
            <a:extLst>
              <a:ext uri="{FF2B5EF4-FFF2-40B4-BE49-F238E27FC236}">
                <a16:creationId xmlns:a16="http://schemas.microsoft.com/office/drawing/2014/main" id="{F3DA1165-EEEF-4384-84D4-DDD1818996DB}"/>
              </a:ext>
            </a:extLst>
          </p:cNvPr>
          <p:cNvSpPr>
            <a:spLocks noGrp="1"/>
          </p:cNvSpPr>
          <p:nvPr>
            <p:ph type="sldNum" sz="quarter" idx="12"/>
          </p:nvPr>
        </p:nvSpPr>
        <p:spPr/>
        <p:txBody>
          <a:bodyPr/>
          <a:lstStyle/>
          <a:p>
            <a:fld id="{3D6D3A38-5440-134B-BA50-5B50EDEFC3F3}" type="slidenum">
              <a:rPr kumimoji="1" lang="ja-JP" altLang="en-US" smtClean="0"/>
              <a:t>25</a:t>
            </a:fld>
            <a:endParaRPr kumimoji="1" lang="ja-JP" altLang="en-US"/>
          </a:p>
        </p:txBody>
      </p:sp>
      <p:sp>
        <p:nvSpPr>
          <p:cNvPr id="6" name="正方形/長方形 5">
            <a:extLst>
              <a:ext uri="{FF2B5EF4-FFF2-40B4-BE49-F238E27FC236}">
                <a16:creationId xmlns:a16="http://schemas.microsoft.com/office/drawing/2014/main" id="{E263F219-153C-49A5-8A31-17877AD5B6F9}"/>
              </a:ext>
            </a:extLst>
          </p:cNvPr>
          <p:cNvSpPr/>
          <p:nvPr/>
        </p:nvSpPr>
        <p:spPr>
          <a:xfrm rot="2700000">
            <a:off x="5048245" y="2134159"/>
            <a:ext cx="2001078" cy="19878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Hiragino Kaku Gothic Pro W3" panose="020B0300000000000000" pitchFamily="34" charset="-128"/>
              <a:ea typeface="Hiragino Kaku Gothic Pro W3" panose="020B0300000000000000" pitchFamily="34" charset="-128"/>
            </a:endParaRPr>
          </a:p>
        </p:txBody>
      </p:sp>
      <p:sp>
        <p:nvSpPr>
          <p:cNvPr id="7" name="テキスト ボックス 6">
            <a:extLst>
              <a:ext uri="{FF2B5EF4-FFF2-40B4-BE49-F238E27FC236}">
                <a16:creationId xmlns:a16="http://schemas.microsoft.com/office/drawing/2014/main" id="{0A985786-A495-4684-A0A4-E0E6045C16F3}"/>
              </a:ext>
            </a:extLst>
          </p:cNvPr>
          <p:cNvSpPr txBox="1"/>
          <p:nvPr/>
        </p:nvSpPr>
        <p:spPr>
          <a:xfrm>
            <a:off x="5427593" y="2922932"/>
            <a:ext cx="124570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000">
                <a:latin typeface="Hiragino Kaku Gothic Pro W3" panose="020B0300000000000000" pitchFamily="34" charset="-128"/>
                <a:ea typeface="Hiragino Kaku Gothic Pro W3" panose="020B0300000000000000" pitchFamily="34" charset="-128"/>
              </a:rPr>
              <a:t>中核概念</a:t>
            </a:r>
          </a:p>
        </p:txBody>
      </p:sp>
      <p:sp>
        <p:nvSpPr>
          <p:cNvPr id="8" name="テキスト ボックス 7">
            <a:extLst>
              <a:ext uri="{FF2B5EF4-FFF2-40B4-BE49-F238E27FC236}">
                <a16:creationId xmlns:a16="http://schemas.microsoft.com/office/drawing/2014/main" id="{2513F4E8-C03E-44AD-9983-55ADEC325ECE}"/>
              </a:ext>
            </a:extLst>
          </p:cNvPr>
          <p:cNvSpPr txBox="1"/>
          <p:nvPr/>
        </p:nvSpPr>
        <p:spPr>
          <a:xfrm>
            <a:off x="5033756" y="1130990"/>
            <a:ext cx="202758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000">
                <a:latin typeface="Hiragino Kaku Gothic Pro W3" panose="020B0300000000000000" pitchFamily="34" charset="-128"/>
                <a:ea typeface="Hiragino Kaku Gothic Pro W3" panose="020B0300000000000000" pitchFamily="34" charset="-128"/>
              </a:rPr>
              <a:t>顧客利益最大化</a:t>
            </a:r>
          </a:p>
        </p:txBody>
      </p:sp>
      <p:sp>
        <p:nvSpPr>
          <p:cNvPr id="9" name="テキスト ボックス 8">
            <a:extLst>
              <a:ext uri="{FF2B5EF4-FFF2-40B4-BE49-F238E27FC236}">
                <a16:creationId xmlns:a16="http://schemas.microsoft.com/office/drawing/2014/main" id="{B2DC65C5-93AF-4CA8-BB74-101A68744156}"/>
              </a:ext>
            </a:extLst>
          </p:cNvPr>
          <p:cNvSpPr txBox="1"/>
          <p:nvPr/>
        </p:nvSpPr>
        <p:spPr>
          <a:xfrm>
            <a:off x="3347831" y="2970142"/>
            <a:ext cx="993914"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000">
                <a:latin typeface="Hiragino Kaku Gothic Pro W3" panose="020B0300000000000000" pitchFamily="34" charset="-128"/>
                <a:ea typeface="Hiragino Kaku Gothic Pro W3" panose="020B0300000000000000" pitchFamily="34" charset="-128"/>
              </a:rPr>
              <a:t>透明性</a:t>
            </a:r>
          </a:p>
        </p:txBody>
      </p:sp>
      <p:sp>
        <p:nvSpPr>
          <p:cNvPr id="10" name="テキスト ボックス 9">
            <a:extLst>
              <a:ext uri="{FF2B5EF4-FFF2-40B4-BE49-F238E27FC236}">
                <a16:creationId xmlns:a16="http://schemas.microsoft.com/office/drawing/2014/main" id="{A6C4A93F-9AFB-4DCC-A749-70FA8D0A77B0}"/>
              </a:ext>
            </a:extLst>
          </p:cNvPr>
          <p:cNvSpPr txBox="1"/>
          <p:nvPr/>
        </p:nvSpPr>
        <p:spPr>
          <a:xfrm>
            <a:off x="7698271" y="2967245"/>
            <a:ext cx="133847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000">
                <a:latin typeface="Hiragino Kaku Gothic Pro W3" panose="020B0300000000000000" pitchFamily="34" charset="-128"/>
                <a:ea typeface="Hiragino Kaku Gothic Pro W3" panose="020B0300000000000000" pitchFamily="34" charset="-128"/>
              </a:rPr>
              <a:t>相互支援</a:t>
            </a:r>
          </a:p>
        </p:txBody>
      </p:sp>
      <p:sp>
        <p:nvSpPr>
          <p:cNvPr id="11" name="テキスト ボックス 10">
            <a:extLst>
              <a:ext uri="{FF2B5EF4-FFF2-40B4-BE49-F238E27FC236}">
                <a16:creationId xmlns:a16="http://schemas.microsoft.com/office/drawing/2014/main" id="{52B4DA4F-AA75-4CCF-9D8D-2037C668BF9D}"/>
              </a:ext>
            </a:extLst>
          </p:cNvPr>
          <p:cNvSpPr txBox="1"/>
          <p:nvPr/>
        </p:nvSpPr>
        <p:spPr>
          <a:xfrm>
            <a:off x="5356364" y="4667251"/>
            <a:ext cx="1484244"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000">
                <a:latin typeface="Hiragino Kaku Gothic Pro W3" panose="020B0300000000000000" pitchFamily="34" charset="-128"/>
                <a:ea typeface="Hiragino Kaku Gothic Pro W3" panose="020B0300000000000000" pitchFamily="34" charset="-128"/>
              </a:rPr>
              <a:t>最高の品質</a:t>
            </a:r>
          </a:p>
        </p:txBody>
      </p:sp>
      <p:sp>
        <p:nvSpPr>
          <p:cNvPr id="3" name="テキスト ボックス 2">
            <a:extLst>
              <a:ext uri="{FF2B5EF4-FFF2-40B4-BE49-F238E27FC236}">
                <a16:creationId xmlns:a16="http://schemas.microsoft.com/office/drawing/2014/main" id="{C156FA58-79C9-4079-96C6-05E587990B80}"/>
              </a:ext>
            </a:extLst>
          </p:cNvPr>
          <p:cNvSpPr txBox="1"/>
          <p:nvPr/>
        </p:nvSpPr>
        <p:spPr>
          <a:xfrm>
            <a:off x="1325217" y="5143348"/>
            <a:ext cx="971384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400" b="1">
                <a:latin typeface="Hiragino Kaku Gothic Pro W6" panose="020B0300000000000000" pitchFamily="34" charset="-128"/>
                <a:ea typeface="Hiragino Kaku Gothic Pro W6" panose="020B0300000000000000" pitchFamily="34" charset="-128"/>
              </a:rPr>
              <a:t>これらの概念を基礎とした取り組みが顧客と強い信頼関係を</a:t>
            </a:r>
            <a:endParaRPr lang="en-US" altLang="ja-JP" sz="2400" b="1">
              <a:latin typeface="Hiragino Kaku Gothic Pro W6" panose="020B0300000000000000" pitchFamily="34" charset="-128"/>
              <a:ea typeface="Hiragino Kaku Gothic Pro W6" panose="020B0300000000000000" pitchFamily="34" charset="-128"/>
            </a:endParaRPr>
          </a:p>
          <a:p>
            <a:pPr algn="ctr"/>
            <a:r>
              <a:rPr lang="ja-JP" altLang="en-US" sz="2400" b="1">
                <a:latin typeface="Hiragino Kaku Gothic Pro W6" panose="020B0300000000000000" pitchFamily="34" charset="-128"/>
                <a:ea typeface="Hiragino Kaku Gothic Pro W6" panose="020B0300000000000000" pitchFamily="34" charset="-128"/>
              </a:rPr>
              <a:t>構築することでアドボケイトを生み出す</a:t>
            </a:r>
            <a:endParaRPr lang="ja-JP" b="1">
              <a:latin typeface="Hiragino Kaku Gothic Pro W6" panose="020B0300000000000000" pitchFamily="34" charset="-128"/>
              <a:ea typeface="Hiragino Kaku Gothic Pro W6" panose="020B0300000000000000" pitchFamily="34" charset="-128"/>
            </a:endParaRPr>
          </a:p>
          <a:p>
            <a:pPr algn="ctr"/>
            <a:r>
              <a:rPr lang="ja-JP" altLang="en-US" sz="2400" b="1">
                <a:latin typeface="Hiragino Kaku Gothic Pro W6" panose="020B0300000000000000" pitchFamily="34" charset="-128"/>
                <a:ea typeface="Hiragino Kaku Gothic Pro W6" panose="020B0300000000000000" pitchFamily="34" charset="-128"/>
              </a:rPr>
              <a:t>＝アドボカシーマーケティング</a:t>
            </a:r>
          </a:p>
        </p:txBody>
      </p:sp>
      <p:sp>
        <p:nvSpPr>
          <p:cNvPr id="5" name="テキスト ボックス 4">
            <a:extLst>
              <a:ext uri="{FF2B5EF4-FFF2-40B4-BE49-F238E27FC236}">
                <a16:creationId xmlns:a16="http://schemas.microsoft.com/office/drawing/2014/main" id="{54DE277A-E370-5446-870C-92A07B448944}"/>
              </a:ext>
            </a:extLst>
          </p:cNvPr>
          <p:cNvSpPr txBox="1"/>
          <p:nvPr/>
        </p:nvSpPr>
        <p:spPr>
          <a:xfrm>
            <a:off x="5570653" y="6488668"/>
            <a:ext cx="1218603" cy="369332"/>
          </a:xfrm>
          <a:prstGeom prst="rect">
            <a:avLst/>
          </a:prstGeom>
          <a:noFill/>
        </p:spPr>
        <p:txBody>
          <a:bodyPr wrap="none" rtlCol="0">
            <a:spAutoFit/>
          </a:bodyPr>
          <a:lstStyle/>
          <a:p>
            <a:r>
              <a:rPr kumimoji="1" lang="ja-JP" altLang="en-US">
                <a:solidFill>
                  <a:schemeClr val="bg1"/>
                </a:solidFill>
              </a:rPr>
              <a:t>山岡</a:t>
            </a:r>
            <a:r>
              <a:rPr kumimoji="1" lang="en-US" altLang="ja-JP">
                <a:solidFill>
                  <a:schemeClr val="bg1"/>
                </a:solidFill>
              </a:rPr>
              <a:t>,2010</a:t>
            </a:r>
            <a:endParaRPr kumimoji="1" lang="ja-JP" altLang="en-US">
              <a:solidFill>
                <a:schemeClr val="bg1"/>
              </a:solidFill>
            </a:endParaRPr>
          </a:p>
        </p:txBody>
      </p:sp>
    </p:spTree>
    <p:extLst>
      <p:ext uri="{BB962C8B-B14F-4D97-AF65-F5344CB8AC3E}">
        <p14:creationId xmlns:p14="http://schemas.microsoft.com/office/powerpoint/2010/main" val="37817322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3D9B6A-4CF1-47D8-A5F9-657F4C2C2650}"/>
              </a:ext>
            </a:extLst>
          </p:cNvPr>
          <p:cNvSpPr>
            <a:spLocks noGrp="1"/>
          </p:cNvSpPr>
          <p:nvPr>
            <p:ph type="title"/>
          </p:nvPr>
        </p:nvSpPr>
        <p:spPr>
          <a:xfrm>
            <a:off x="35651" y="27776"/>
            <a:ext cx="12324521" cy="1039357"/>
          </a:xfrm>
        </p:spPr>
        <p:txBody>
          <a:bodyPr/>
          <a:lstStyle/>
          <a:p>
            <a:r>
              <a:rPr lang="ja-JP" altLang="en-US" b="1">
                <a:latin typeface="Hiragino Kaku Gothic Pro W6" panose="020B0300000000000000" pitchFamily="34" charset="-128"/>
              </a:rPr>
              <a:t>仮説導出</a:t>
            </a:r>
            <a:r>
              <a:rPr lang="en-US" altLang="ja-JP" b="1">
                <a:latin typeface="Hiragino Kaku Gothic Pro W6" panose="020B0300000000000000" pitchFamily="34" charset="-128"/>
              </a:rPr>
              <a:t>2</a:t>
            </a:r>
            <a:endParaRPr lang="ja-JP" altLang="en-US" b="1">
              <a:latin typeface="Hiragino Kaku Gothic Pro W6" panose="020B0300000000000000" pitchFamily="34" charset="-128"/>
            </a:endParaRPr>
          </a:p>
        </p:txBody>
      </p:sp>
      <p:sp>
        <p:nvSpPr>
          <p:cNvPr id="3" name="コンテンツ プレースホルダー 2">
            <a:extLst>
              <a:ext uri="{FF2B5EF4-FFF2-40B4-BE49-F238E27FC236}">
                <a16:creationId xmlns:a16="http://schemas.microsoft.com/office/drawing/2014/main" id="{7011A252-8FF3-4CB8-94CE-1BC6A95212BF}"/>
              </a:ext>
            </a:extLst>
          </p:cNvPr>
          <p:cNvSpPr>
            <a:spLocks noGrp="1"/>
          </p:cNvSpPr>
          <p:nvPr>
            <p:ph idx="1"/>
          </p:nvPr>
        </p:nvSpPr>
        <p:spPr>
          <a:xfrm>
            <a:off x="2742945" y="1591483"/>
            <a:ext cx="6706110" cy="3955242"/>
          </a:xfrm>
        </p:spPr>
        <p:txBody>
          <a:bodyPr vert="horz" lIns="91440" tIns="45720" rIns="91440" bIns="45720" rtlCol="0" anchor="t">
            <a:noAutofit/>
          </a:bodyPr>
          <a:lstStyle/>
          <a:p>
            <a:pPr marL="0" indent="0">
              <a:buNone/>
            </a:pPr>
            <a:r>
              <a:rPr lang="ja-JP" altLang="en-US" sz="1600"/>
              <a:t>①顧客利益最大化</a:t>
            </a:r>
          </a:p>
          <a:p>
            <a:pPr marL="0" indent="0">
              <a:buNone/>
            </a:pPr>
            <a:r>
              <a:rPr lang="ja-JP" altLang="en-US" sz="1600"/>
              <a:t>　　企業利益より顧客利益を最優先する考え方</a:t>
            </a:r>
          </a:p>
          <a:p>
            <a:pPr marL="0" indent="0">
              <a:buNone/>
            </a:pPr>
            <a:r>
              <a:rPr lang="ja-JP" altLang="en-US" sz="1600"/>
              <a:t>②相互支援</a:t>
            </a:r>
          </a:p>
          <a:p>
            <a:pPr>
              <a:lnSpc>
                <a:spcPct val="120000"/>
              </a:lnSpc>
              <a:buNone/>
            </a:pPr>
            <a:r>
              <a:rPr lang="ja-JP" altLang="en-US" sz="1600">
                <a:cs typeface="+mn-lt"/>
              </a:rPr>
              <a:t>　　企業が顧客の利益のために働き、 顧客は企業の製品を購入し製品の改善にも協力することによって、企業と顧客との間に互恵関係を成立させること。</a:t>
            </a:r>
            <a:endParaRPr lang="ja-JP" sz="1600"/>
          </a:p>
          <a:p>
            <a:pPr>
              <a:buNone/>
            </a:pPr>
            <a:r>
              <a:rPr lang="ja-JP" altLang="en-US" sz="1600"/>
              <a:t>③透明性</a:t>
            </a:r>
          </a:p>
          <a:p>
            <a:pPr>
              <a:buNone/>
            </a:pPr>
            <a:r>
              <a:rPr lang="ja-JP" altLang="en-US" sz="1600">
                <a:cs typeface="+mn-lt"/>
              </a:rPr>
              <a:t>　　自分たちの情報ポリシーを顧客に開示し、明らかにすること</a:t>
            </a:r>
            <a:endParaRPr lang="ja-JP" sz="1600"/>
          </a:p>
          <a:p>
            <a:pPr>
              <a:buNone/>
            </a:pPr>
            <a:r>
              <a:rPr lang="ja-JP" altLang="en-US" sz="1600"/>
              <a:t>④最高の品質</a:t>
            </a:r>
            <a:endParaRPr lang="ja-JP" sz="1600"/>
          </a:p>
          <a:p>
            <a:pPr>
              <a:lnSpc>
                <a:spcPct val="120000"/>
              </a:lnSpc>
              <a:buNone/>
            </a:pPr>
            <a:r>
              <a:rPr lang="ja-JP" altLang="en-US" sz="1600">
                <a:cs typeface="+mn-lt"/>
              </a:rPr>
              <a:t>　　製品が顧客の期待と同等ないしそれ以上の品質を</a:t>
            </a:r>
            <a:r>
              <a:rPr lang="ja-JP" sz="1600">
                <a:cs typeface="+mn-lt"/>
              </a:rPr>
              <a:t>有し、同価格帯の他社製品に比べて競争優位性のある基準に達していること</a:t>
            </a:r>
            <a:endParaRPr lang="ja-JP" sz="1600"/>
          </a:p>
        </p:txBody>
      </p:sp>
      <p:sp>
        <p:nvSpPr>
          <p:cNvPr id="4" name="スライド番号プレースホルダー 3">
            <a:extLst>
              <a:ext uri="{FF2B5EF4-FFF2-40B4-BE49-F238E27FC236}">
                <a16:creationId xmlns:a16="http://schemas.microsoft.com/office/drawing/2014/main" id="{4C35E475-CAB5-4B58-8B70-C914E34432BE}"/>
              </a:ext>
            </a:extLst>
          </p:cNvPr>
          <p:cNvSpPr>
            <a:spLocks noGrp="1"/>
          </p:cNvSpPr>
          <p:nvPr>
            <p:ph type="sldNum" sz="quarter" idx="12"/>
          </p:nvPr>
        </p:nvSpPr>
        <p:spPr/>
        <p:txBody>
          <a:bodyPr/>
          <a:lstStyle/>
          <a:p>
            <a:fld id="{3D6D3A38-5440-134B-BA50-5B50EDEFC3F3}" type="slidenum">
              <a:rPr kumimoji="1" lang="ja-JP" altLang="en-US" smtClean="0"/>
              <a:t>26</a:t>
            </a:fld>
            <a:endParaRPr kumimoji="1" lang="ja-JP" altLang="en-US"/>
          </a:p>
        </p:txBody>
      </p:sp>
      <p:sp>
        <p:nvSpPr>
          <p:cNvPr id="6" name="正方形/長方形 5">
            <a:extLst>
              <a:ext uri="{FF2B5EF4-FFF2-40B4-BE49-F238E27FC236}">
                <a16:creationId xmlns:a16="http://schemas.microsoft.com/office/drawing/2014/main" id="{21FDC503-5D6F-EA4D-905D-CA5AC3CB5AC3}"/>
              </a:ext>
            </a:extLst>
          </p:cNvPr>
          <p:cNvSpPr/>
          <p:nvPr/>
        </p:nvSpPr>
        <p:spPr>
          <a:xfrm>
            <a:off x="3762636" y="6443274"/>
            <a:ext cx="4666727" cy="369332"/>
          </a:xfrm>
          <a:prstGeom prst="rect">
            <a:avLst/>
          </a:prstGeom>
        </p:spPr>
        <p:txBody>
          <a:bodyPr wrap="none">
            <a:spAutoFit/>
          </a:bodyPr>
          <a:lstStyle/>
          <a:p>
            <a:r>
              <a:rPr lang="ja-JP" altLang="en-US">
                <a:solidFill>
                  <a:schemeClr val="bg1"/>
                </a:solidFill>
              </a:rPr>
              <a:t>山岡</a:t>
            </a:r>
            <a:r>
              <a:rPr lang="en-US" altLang="ja-JP">
                <a:solidFill>
                  <a:schemeClr val="bg1"/>
                </a:solidFill>
              </a:rPr>
              <a:t>2010,</a:t>
            </a:r>
            <a:r>
              <a:rPr lang="en" altLang="ja-JP">
                <a:solidFill>
                  <a:schemeClr val="bg1"/>
                </a:solidFill>
                <a:latin typeface="YuGothic"/>
              </a:rPr>
              <a:t> Urban,2005 Morgan and Hunt,1994 </a:t>
            </a:r>
            <a:endParaRPr lang="en" altLang="ja-JP">
              <a:solidFill>
                <a:schemeClr val="bg1"/>
              </a:solidFill>
            </a:endParaRPr>
          </a:p>
        </p:txBody>
      </p:sp>
    </p:spTree>
    <p:extLst>
      <p:ext uri="{BB962C8B-B14F-4D97-AF65-F5344CB8AC3E}">
        <p14:creationId xmlns:p14="http://schemas.microsoft.com/office/powerpoint/2010/main" val="28227503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4140E4-82C6-4671-83BB-32402D27E29B}"/>
              </a:ext>
            </a:extLst>
          </p:cNvPr>
          <p:cNvSpPr>
            <a:spLocks noGrp="1"/>
          </p:cNvSpPr>
          <p:nvPr>
            <p:ph type="title"/>
          </p:nvPr>
        </p:nvSpPr>
        <p:spPr>
          <a:xfrm>
            <a:off x="48138" y="-50297"/>
            <a:ext cx="10515600" cy="1089505"/>
          </a:xfrm>
        </p:spPr>
        <p:txBody>
          <a:bodyPr/>
          <a:lstStyle/>
          <a:p>
            <a:r>
              <a:rPr lang="ja-JP" altLang="en-US" b="1">
                <a:latin typeface="Hiragino Kaku Gothic Pro W6" panose="020B0300000000000000" pitchFamily="34" charset="-128"/>
              </a:rPr>
              <a:t>仮説導出2</a:t>
            </a:r>
          </a:p>
        </p:txBody>
      </p:sp>
      <p:grpSp>
        <p:nvGrpSpPr>
          <p:cNvPr id="18" name="グループ化 17">
            <a:extLst>
              <a:ext uri="{FF2B5EF4-FFF2-40B4-BE49-F238E27FC236}">
                <a16:creationId xmlns:a16="http://schemas.microsoft.com/office/drawing/2014/main" id="{D843866A-197E-4E82-8459-D0E0EB50230A}"/>
              </a:ext>
            </a:extLst>
          </p:cNvPr>
          <p:cNvGrpSpPr/>
          <p:nvPr/>
        </p:nvGrpSpPr>
        <p:grpSpPr>
          <a:xfrm>
            <a:off x="4079402" y="1013723"/>
            <a:ext cx="4531198" cy="4697914"/>
            <a:chOff x="5358012" y="1151082"/>
            <a:chExt cx="4969564" cy="5208103"/>
          </a:xfrm>
        </p:grpSpPr>
        <p:grpSp>
          <p:nvGrpSpPr>
            <p:cNvPr id="23" name="グループ化 22">
              <a:extLst>
                <a:ext uri="{FF2B5EF4-FFF2-40B4-BE49-F238E27FC236}">
                  <a16:creationId xmlns:a16="http://schemas.microsoft.com/office/drawing/2014/main" id="{377D2CD0-102A-4384-97E5-5E594DAFB8A7}"/>
                </a:ext>
              </a:extLst>
            </p:cNvPr>
            <p:cNvGrpSpPr/>
            <p:nvPr/>
          </p:nvGrpSpPr>
          <p:grpSpPr>
            <a:xfrm>
              <a:off x="5358012" y="1151082"/>
              <a:ext cx="4969564" cy="5208103"/>
              <a:chOff x="3266661" y="1335157"/>
              <a:chExt cx="4969564" cy="5208103"/>
            </a:xfrm>
          </p:grpSpPr>
          <p:sp>
            <p:nvSpPr>
              <p:cNvPr id="5" name="四角形: 角を丸くする 4">
                <a:extLst>
                  <a:ext uri="{FF2B5EF4-FFF2-40B4-BE49-F238E27FC236}">
                    <a16:creationId xmlns:a16="http://schemas.microsoft.com/office/drawing/2014/main" id="{63D4AA35-A096-4CF6-9CCF-C8973C52836C}"/>
                  </a:ext>
                </a:extLst>
              </p:cNvPr>
              <p:cNvSpPr/>
              <p:nvPr/>
            </p:nvSpPr>
            <p:spPr>
              <a:xfrm>
                <a:off x="3266661" y="1335158"/>
                <a:ext cx="609600" cy="5208102"/>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Hiragino Kaku Gothic Pro W3" panose="020B0300000000000000" pitchFamily="34" charset="-128"/>
                  <a:ea typeface="Hiragino Kaku Gothic Pro W3" panose="020B0300000000000000" pitchFamily="34" charset="-128"/>
                </a:endParaRPr>
              </a:p>
            </p:txBody>
          </p:sp>
          <p:sp>
            <p:nvSpPr>
              <p:cNvPr id="6" name="四角形: 角を丸くする 5">
                <a:extLst>
                  <a:ext uri="{FF2B5EF4-FFF2-40B4-BE49-F238E27FC236}">
                    <a16:creationId xmlns:a16="http://schemas.microsoft.com/office/drawing/2014/main" id="{253D5557-0AE8-486B-AB87-348248B5B0BC}"/>
                  </a:ext>
                </a:extLst>
              </p:cNvPr>
              <p:cNvSpPr/>
              <p:nvPr/>
            </p:nvSpPr>
            <p:spPr>
              <a:xfrm>
                <a:off x="7626625" y="1335157"/>
                <a:ext cx="609600" cy="5208102"/>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Hiragino Kaku Gothic Pro W3" panose="020B0300000000000000" pitchFamily="34" charset="-128"/>
                  <a:ea typeface="Hiragino Kaku Gothic Pro W3" panose="020B0300000000000000" pitchFamily="34" charset="-128"/>
                </a:endParaRPr>
              </a:p>
            </p:txBody>
          </p:sp>
          <p:sp>
            <p:nvSpPr>
              <p:cNvPr id="7" name="四角形: 角を丸くする 6">
                <a:extLst>
                  <a:ext uri="{FF2B5EF4-FFF2-40B4-BE49-F238E27FC236}">
                    <a16:creationId xmlns:a16="http://schemas.microsoft.com/office/drawing/2014/main" id="{B4332DFD-BA2D-432B-91C9-9B89676CEF08}"/>
                  </a:ext>
                </a:extLst>
              </p:cNvPr>
              <p:cNvSpPr/>
              <p:nvPr/>
            </p:nvSpPr>
            <p:spPr>
              <a:xfrm rot="5400000">
                <a:off x="5400260" y="-467140"/>
                <a:ext cx="609600" cy="4578625"/>
              </a:xfrm>
              <a:prstGeom prst="roundRect">
                <a:avLst/>
              </a:prstGeom>
              <a:noFill/>
              <a:ln w="28575">
                <a:solidFill>
                  <a:srgbClr val="F00C95">
                    <a:alpha val="7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Hiragino Kaku Gothic Pro W3" panose="020B0300000000000000" pitchFamily="34" charset="-128"/>
                  <a:ea typeface="Hiragino Kaku Gothic Pro W3" panose="020B0300000000000000" pitchFamily="34" charset="-128"/>
                </a:endParaRPr>
              </a:p>
            </p:txBody>
          </p:sp>
          <p:sp>
            <p:nvSpPr>
              <p:cNvPr id="8" name="四角形: 角を丸くする 7">
                <a:extLst>
                  <a:ext uri="{FF2B5EF4-FFF2-40B4-BE49-F238E27FC236}">
                    <a16:creationId xmlns:a16="http://schemas.microsoft.com/office/drawing/2014/main" id="{A6A6A9DD-F54D-4631-89CB-4E19A38CE2AD}"/>
                  </a:ext>
                </a:extLst>
              </p:cNvPr>
              <p:cNvSpPr/>
              <p:nvPr/>
            </p:nvSpPr>
            <p:spPr>
              <a:xfrm rot="5400000">
                <a:off x="5400259" y="586407"/>
                <a:ext cx="609600" cy="457862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Hiragino Kaku Gothic Pro W3" panose="020B0300000000000000" pitchFamily="34" charset="-128"/>
                  <a:ea typeface="Hiragino Kaku Gothic Pro W3" panose="020B0300000000000000" pitchFamily="34" charset="-128"/>
                </a:endParaRPr>
              </a:p>
            </p:txBody>
          </p:sp>
          <p:sp>
            <p:nvSpPr>
              <p:cNvPr id="9" name="四角形: 角を丸くする 8">
                <a:extLst>
                  <a:ext uri="{FF2B5EF4-FFF2-40B4-BE49-F238E27FC236}">
                    <a16:creationId xmlns:a16="http://schemas.microsoft.com/office/drawing/2014/main" id="{6EF252D3-2F4A-4468-B0A6-CA5A12DD1917}"/>
                  </a:ext>
                </a:extLst>
              </p:cNvPr>
              <p:cNvSpPr/>
              <p:nvPr/>
            </p:nvSpPr>
            <p:spPr>
              <a:xfrm rot="5400000">
                <a:off x="5400258" y="1639953"/>
                <a:ext cx="609600" cy="457862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Hiragino Kaku Gothic Pro W3" panose="020B0300000000000000" pitchFamily="34" charset="-128"/>
                  <a:ea typeface="Hiragino Kaku Gothic Pro W3" panose="020B0300000000000000" pitchFamily="34" charset="-128"/>
                </a:endParaRPr>
              </a:p>
            </p:txBody>
          </p:sp>
          <p:sp>
            <p:nvSpPr>
              <p:cNvPr id="10" name="四角形: 角を丸くする 9">
                <a:extLst>
                  <a:ext uri="{FF2B5EF4-FFF2-40B4-BE49-F238E27FC236}">
                    <a16:creationId xmlns:a16="http://schemas.microsoft.com/office/drawing/2014/main" id="{01ACDD44-155D-4DFF-97D7-2A6B0C8BA343}"/>
                  </a:ext>
                </a:extLst>
              </p:cNvPr>
              <p:cNvSpPr/>
              <p:nvPr/>
            </p:nvSpPr>
            <p:spPr>
              <a:xfrm rot="5400000">
                <a:off x="5400258" y="2693501"/>
                <a:ext cx="609600" cy="457862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Hiragino Kaku Gothic Pro W3" panose="020B0300000000000000" pitchFamily="34" charset="-128"/>
                  <a:ea typeface="Hiragino Kaku Gothic Pro W3" panose="020B0300000000000000" pitchFamily="34" charset="-128"/>
                </a:endParaRPr>
              </a:p>
            </p:txBody>
          </p:sp>
          <p:sp>
            <p:nvSpPr>
              <p:cNvPr id="11" name="四角形: 角を丸くする 10">
                <a:extLst>
                  <a:ext uri="{FF2B5EF4-FFF2-40B4-BE49-F238E27FC236}">
                    <a16:creationId xmlns:a16="http://schemas.microsoft.com/office/drawing/2014/main" id="{AF1A983D-45F1-46C6-ABA2-3D8C73799A0E}"/>
                  </a:ext>
                </a:extLst>
              </p:cNvPr>
              <p:cNvSpPr/>
              <p:nvPr/>
            </p:nvSpPr>
            <p:spPr>
              <a:xfrm rot="5400000">
                <a:off x="5400258" y="3760302"/>
                <a:ext cx="609600" cy="457862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Hiragino Kaku Gothic Pro W3" panose="020B0300000000000000" pitchFamily="34" charset="-128"/>
                  <a:ea typeface="Hiragino Kaku Gothic Pro W3" panose="020B0300000000000000" pitchFamily="34" charset="-128"/>
                </a:endParaRPr>
              </a:p>
            </p:txBody>
          </p:sp>
        </p:grpSp>
        <p:sp>
          <p:nvSpPr>
            <p:cNvPr id="12" name="テキスト ボックス 11">
              <a:extLst>
                <a:ext uri="{FF2B5EF4-FFF2-40B4-BE49-F238E27FC236}">
                  <a16:creationId xmlns:a16="http://schemas.microsoft.com/office/drawing/2014/main" id="{60425A0D-4915-4CD5-B795-9041CBA116D8}"/>
                </a:ext>
              </a:extLst>
            </p:cNvPr>
            <p:cNvSpPr txBox="1"/>
            <p:nvPr/>
          </p:nvSpPr>
          <p:spPr>
            <a:xfrm>
              <a:off x="6474936" y="1453432"/>
              <a:ext cx="2743200" cy="369332"/>
            </a:xfrm>
            <a:prstGeom prst="rect">
              <a:avLst/>
            </a:prstGeom>
            <a:solidFill>
              <a:srgbClr val="8977D4"/>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solidFill>
                    <a:schemeClr val="bg1"/>
                  </a:solidFill>
                  <a:latin typeface="Hiragino Kaku Gothic Pro W3" panose="020B0300000000000000" pitchFamily="34" charset="-128"/>
                  <a:ea typeface="Hiragino Kaku Gothic Pro W3" panose="020B0300000000000000" pitchFamily="34" charset="-128"/>
                </a:rPr>
                <a:t>Advocate　擁護者</a:t>
              </a:r>
            </a:p>
          </p:txBody>
        </p:sp>
        <p:sp>
          <p:nvSpPr>
            <p:cNvPr id="14" name="テキスト ボックス 13">
              <a:extLst>
                <a:ext uri="{FF2B5EF4-FFF2-40B4-BE49-F238E27FC236}">
                  <a16:creationId xmlns:a16="http://schemas.microsoft.com/office/drawing/2014/main" id="{22A238C9-F674-440A-AFA6-96A2F2FF7338}"/>
                </a:ext>
              </a:extLst>
            </p:cNvPr>
            <p:cNvSpPr txBox="1"/>
            <p:nvPr/>
          </p:nvSpPr>
          <p:spPr>
            <a:xfrm>
              <a:off x="6559589" y="2446166"/>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latin typeface="Hiragino Kaku Gothic Pro W3" panose="020B0300000000000000" pitchFamily="34" charset="-128"/>
                  <a:ea typeface="Hiragino Kaku Gothic Pro W3" panose="020B0300000000000000" pitchFamily="34" charset="-128"/>
                </a:rPr>
                <a:t>Supporter　支持者</a:t>
              </a:r>
            </a:p>
          </p:txBody>
        </p:sp>
        <p:sp>
          <p:nvSpPr>
            <p:cNvPr id="15" name="テキスト ボックス 14">
              <a:extLst>
                <a:ext uri="{FF2B5EF4-FFF2-40B4-BE49-F238E27FC236}">
                  <a16:creationId xmlns:a16="http://schemas.microsoft.com/office/drawing/2014/main" id="{54D4DBE9-1683-4A07-8358-D431840F551F}"/>
                </a:ext>
              </a:extLst>
            </p:cNvPr>
            <p:cNvSpPr txBox="1"/>
            <p:nvPr/>
          </p:nvSpPr>
          <p:spPr>
            <a:xfrm>
              <a:off x="6552839" y="3557101"/>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latin typeface="Hiragino Kaku Gothic Pro W3" panose="020B0300000000000000" pitchFamily="34" charset="-128"/>
                  <a:ea typeface="Hiragino Kaku Gothic Pro W3" panose="020B0300000000000000" pitchFamily="34" charset="-128"/>
                </a:rPr>
                <a:t>Client　得意客</a:t>
              </a:r>
            </a:p>
          </p:txBody>
        </p:sp>
        <p:sp>
          <p:nvSpPr>
            <p:cNvPr id="16" name="テキスト ボックス 15">
              <a:extLst>
                <a:ext uri="{FF2B5EF4-FFF2-40B4-BE49-F238E27FC236}">
                  <a16:creationId xmlns:a16="http://schemas.microsoft.com/office/drawing/2014/main" id="{E52BF987-1D15-43C3-8254-AB53A91B0F3C}"/>
                </a:ext>
              </a:extLst>
            </p:cNvPr>
            <p:cNvSpPr txBox="1"/>
            <p:nvPr/>
          </p:nvSpPr>
          <p:spPr>
            <a:xfrm>
              <a:off x="6546670" y="4614351"/>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latin typeface="Hiragino Kaku Gothic Pro W3" panose="020B0300000000000000" pitchFamily="34" charset="-128"/>
                  <a:ea typeface="Hiragino Kaku Gothic Pro W3" panose="020B0300000000000000" pitchFamily="34" charset="-128"/>
                </a:rPr>
                <a:t>Customer　顧客</a:t>
              </a:r>
            </a:p>
          </p:txBody>
        </p:sp>
        <p:sp>
          <p:nvSpPr>
            <p:cNvPr id="17" name="テキスト ボックス 16">
              <a:extLst>
                <a:ext uri="{FF2B5EF4-FFF2-40B4-BE49-F238E27FC236}">
                  <a16:creationId xmlns:a16="http://schemas.microsoft.com/office/drawing/2014/main" id="{BE5ED4B3-1FF9-415F-A093-B0812B4B7A7D}"/>
                </a:ext>
              </a:extLst>
            </p:cNvPr>
            <p:cNvSpPr txBox="1"/>
            <p:nvPr/>
          </p:nvSpPr>
          <p:spPr>
            <a:xfrm>
              <a:off x="6559589" y="5681488"/>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latin typeface="Hiragino Kaku Gothic Pro W3" panose="020B0300000000000000" pitchFamily="34" charset="-128"/>
                  <a:ea typeface="Hiragino Kaku Gothic Pro W3" panose="020B0300000000000000" pitchFamily="34" charset="-128"/>
                </a:rPr>
                <a:t>Prospect　見込み客</a:t>
              </a:r>
            </a:p>
          </p:txBody>
        </p:sp>
      </p:grpSp>
      <p:sp>
        <p:nvSpPr>
          <p:cNvPr id="3" name="スライド番号プレースホルダー 2">
            <a:extLst>
              <a:ext uri="{FF2B5EF4-FFF2-40B4-BE49-F238E27FC236}">
                <a16:creationId xmlns:a16="http://schemas.microsoft.com/office/drawing/2014/main" id="{BCCAE8C6-B7FA-4BA8-8EAF-30EE92595615}"/>
              </a:ext>
            </a:extLst>
          </p:cNvPr>
          <p:cNvSpPr>
            <a:spLocks noGrp="1"/>
          </p:cNvSpPr>
          <p:nvPr>
            <p:ph type="sldNum" sz="quarter" idx="12"/>
          </p:nvPr>
        </p:nvSpPr>
        <p:spPr/>
        <p:txBody>
          <a:bodyPr/>
          <a:lstStyle/>
          <a:p>
            <a:fld id="{3D6D3A38-5440-134B-BA50-5B50EDEFC3F3}" type="slidenum">
              <a:rPr kumimoji="1" lang="ja-JP" altLang="en-US" smtClean="0"/>
              <a:t>27</a:t>
            </a:fld>
            <a:endParaRPr lang="ja-JP" altLang="en-US"/>
          </a:p>
        </p:txBody>
      </p:sp>
      <p:sp>
        <p:nvSpPr>
          <p:cNvPr id="4" name="矢印: 上 3">
            <a:extLst>
              <a:ext uri="{FF2B5EF4-FFF2-40B4-BE49-F238E27FC236}">
                <a16:creationId xmlns:a16="http://schemas.microsoft.com/office/drawing/2014/main" id="{18FF7847-2A02-49B4-A2F5-73974C2BF1F5}"/>
              </a:ext>
            </a:extLst>
          </p:cNvPr>
          <p:cNvSpPr/>
          <p:nvPr/>
        </p:nvSpPr>
        <p:spPr>
          <a:xfrm>
            <a:off x="10056990" y="1289769"/>
            <a:ext cx="1098471" cy="4374070"/>
          </a:xfrm>
          <a:prstGeom prst="upArrow">
            <a:avLst/>
          </a:prstGeom>
          <a:solidFill>
            <a:srgbClr val="94EA7D"/>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a:solidFill>
                  <a:schemeClr val="bg1"/>
                </a:solidFill>
                <a:latin typeface="Hiragino Kaku Gothic Pro W3" panose="020B0300000000000000" pitchFamily="34" charset="-128"/>
                <a:ea typeface="Hiragino Kaku Gothic Pro W3" panose="020B0300000000000000" pitchFamily="34" charset="-128"/>
              </a:rPr>
              <a:t>顧客ロイヤリティの向上</a:t>
            </a:r>
          </a:p>
        </p:txBody>
      </p:sp>
      <p:sp>
        <p:nvSpPr>
          <p:cNvPr id="19" name="テキスト ボックス 18">
            <a:extLst>
              <a:ext uri="{FF2B5EF4-FFF2-40B4-BE49-F238E27FC236}">
                <a16:creationId xmlns:a16="http://schemas.microsoft.com/office/drawing/2014/main" id="{FBC1EFFE-32EA-4B74-BFFB-213209F8D0EE}"/>
              </a:ext>
            </a:extLst>
          </p:cNvPr>
          <p:cNvSpPr txBox="1"/>
          <p:nvPr/>
        </p:nvSpPr>
        <p:spPr>
          <a:xfrm>
            <a:off x="1302665" y="3291613"/>
            <a:ext cx="2501222" cy="3331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ja-JP" altLang="en-US">
              <a:latin typeface="Hiragino Kaku Gothic Pro W3" panose="020B0300000000000000" pitchFamily="34" charset="-128"/>
              <a:ea typeface="Hiragino Kaku Gothic Pro W3" panose="020B0300000000000000" pitchFamily="34" charset="-128"/>
            </a:endParaRPr>
          </a:p>
        </p:txBody>
      </p:sp>
      <p:sp>
        <p:nvSpPr>
          <p:cNvPr id="20" name="円形吹き出し 19">
            <a:extLst>
              <a:ext uri="{FF2B5EF4-FFF2-40B4-BE49-F238E27FC236}">
                <a16:creationId xmlns:a16="http://schemas.microsoft.com/office/drawing/2014/main" id="{85B80879-5CC1-2846-AD7B-6FE931D6B0DA}"/>
              </a:ext>
            </a:extLst>
          </p:cNvPr>
          <p:cNvSpPr/>
          <p:nvPr/>
        </p:nvSpPr>
        <p:spPr>
          <a:xfrm>
            <a:off x="166944" y="1540607"/>
            <a:ext cx="3499037" cy="3297105"/>
          </a:xfrm>
          <a:prstGeom prst="wedgeEllipseCallout">
            <a:avLst>
              <a:gd name="adj1" fmla="val 51231"/>
              <a:gd name="adj2" fmla="val -41838"/>
            </a:avLst>
          </a:prstGeom>
          <a:solidFill>
            <a:srgbClr val="8977D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ja-JP" altLang="en-US" sz="1400">
              <a:latin typeface="Hiragino Kaku Gothic Pro W3" panose="020B0300000000000000" pitchFamily="34" charset="-128"/>
              <a:ea typeface="Hiragino Kaku Gothic Pro W3" panose="020B0300000000000000" pitchFamily="34" charset="-128"/>
              <a:cs typeface="+mn-lt"/>
            </a:endParaRPr>
          </a:p>
          <a:p>
            <a:r>
              <a:rPr lang="ja-JP" altLang="en-US" sz="1400">
                <a:latin typeface="Hiragino Kaku Gothic Pro W3" panose="020B0300000000000000" pitchFamily="34" charset="-128"/>
                <a:ea typeface="Hiragino Kaku Gothic Pro W3" panose="020B0300000000000000" pitchFamily="34" charset="-128"/>
                <a:cs typeface="+mn-lt"/>
              </a:rPr>
              <a:t> </a:t>
            </a:r>
            <a:r>
              <a:rPr lang="ja-JP" altLang="ja-JP" sz="1400">
                <a:latin typeface="Hiragino Kaku Gothic Pro W3" panose="020B0300000000000000" pitchFamily="34" charset="-128"/>
                <a:ea typeface="Hiragino Kaku Gothic Pro W3" panose="020B0300000000000000" pitchFamily="34" charset="-128"/>
                <a:cs typeface="+mn-lt"/>
              </a:rPr>
              <a:t> </a:t>
            </a:r>
            <a:endParaRPr lang="ja-JP" altLang="en-US">
              <a:latin typeface="Hiragino Kaku Gothic Pro W3" panose="020B0300000000000000" pitchFamily="34" charset="-128"/>
              <a:ea typeface="Hiragino Kaku Gothic Pro W3" panose="020B0300000000000000" pitchFamily="34" charset="-128"/>
              <a:cs typeface="+mn-lt"/>
            </a:endParaRPr>
          </a:p>
          <a:p>
            <a:r>
              <a:rPr lang="ja-JP" altLang="ja-JP">
                <a:latin typeface="Hiragino Kaku Gothic Pro W3" panose="020B0300000000000000" pitchFamily="34" charset="-128"/>
                <a:ea typeface="Hiragino Kaku Gothic Pro W3" panose="020B0300000000000000" pitchFamily="34" charset="-128"/>
                <a:cs typeface="+mn-lt"/>
              </a:rPr>
              <a:t>強固な関係性を背景に知人に対して肯定的なクチコミを行い、企業やブランドが批判にさらされると進んで擁護するほどのロイヤルティをもつ顧客である。</a:t>
            </a:r>
            <a:endParaRPr lang="ja-JP" altLang="ja-JP">
              <a:latin typeface="Hiragino Kaku Gothic Pro W3" panose="020B0300000000000000" pitchFamily="34" charset="-128"/>
              <a:ea typeface="Hiragino Kaku Gothic Pro W3" panose="020B0300000000000000" pitchFamily="34" charset="-128"/>
            </a:endParaRPr>
          </a:p>
          <a:p>
            <a:endParaRPr lang="ja-JP" altLang="ja-JP">
              <a:latin typeface="Hiragino Kaku Gothic Pro W3" panose="020B0300000000000000" pitchFamily="34" charset="-128"/>
              <a:ea typeface="Hiragino Kaku Gothic Pro W3" panose="020B0300000000000000" pitchFamily="34" charset="-128"/>
              <a:cs typeface="+mn-lt"/>
            </a:endParaRPr>
          </a:p>
          <a:p>
            <a:pPr algn="ctr"/>
            <a:endParaRPr lang="ja-JP" altLang="en-US">
              <a:latin typeface="Hiragino Kaku Gothic Pro W3" panose="020B0300000000000000" pitchFamily="34" charset="-128"/>
              <a:ea typeface="Hiragino Kaku Gothic Pro W3" panose="020B0300000000000000" pitchFamily="34" charset="-128"/>
            </a:endParaRPr>
          </a:p>
          <a:p>
            <a:pPr algn="ctr"/>
            <a:endParaRPr kumimoji="1" lang="ja-JP" altLang="en-US">
              <a:latin typeface="Hiragino Kaku Gothic Pro W3" panose="020B0300000000000000" pitchFamily="34" charset="-128"/>
              <a:ea typeface="Hiragino Kaku Gothic Pro W3" panose="020B0300000000000000" pitchFamily="34" charset="-128"/>
            </a:endParaRPr>
          </a:p>
        </p:txBody>
      </p:sp>
      <p:sp>
        <p:nvSpPr>
          <p:cNvPr id="21" name="正方形/長方形 20">
            <a:extLst>
              <a:ext uri="{FF2B5EF4-FFF2-40B4-BE49-F238E27FC236}">
                <a16:creationId xmlns:a16="http://schemas.microsoft.com/office/drawing/2014/main" id="{A709072F-EBDA-2F41-BE9F-A26AF4B82608}"/>
              </a:ext>
            </a:extLst>
          </p:cNvPr>
          <p:cNvSpPr/>
          <p:nvPr/>
        </p:nvSpPr>
        <p:spPr>
          <a:xfrm>
            <a:off x="3876010" y="6465342"/>
            <a:ext cx="3826969" cy="830997"/>
          </a:xfrm>
          <a:prstGeom prst="rect">
            <a:avLst/>
          </a:prstGeom>
        </p:spPr>
        <p:txBody>
          <a:bodyPr wrap="square" lIns="91440" tIns="45720" rIns="91440" bIns="45720" anchor="t">
            <a:spAutoFit/>
          </a:bodyPr>
          <a:lstStyle/>
          <a:p>
            <a:r>
              <a:rPr lang="ja-JP" altLang="en-US">
                <a:solidFill>
                  <a:schemeClr val="bg1"/>
                </a:solidFill>
                <a:ea typeface="游ゴシック"/>
              </a:rPr>
              <a:t>山岡</a:t>
            </a:r>
            <a:r>
              <a:rPr lang="en-US" altLang="ja-JP">
                <a:solidFill>
                  <a:schemeClr val="bg1"/>
                </a:solidFill>
                <a:ea typeface="游ゴシック"/>
              </a:rPr>
              <a:t>,2010,</a:t>
            </a:r>
            <a:r>
              <a:rPr lang="en" altLang="ja-JP">
                <a:solidFill>
                  <a:schemeClr val="bg1"/>
                </a:solidFill>
                <a:latin typeface="YuGothic"/>
                <a:ea typeface="游ゴシック"/>
              </a:rPr>
              <a:t> Christopher, Payne, and Ballantyne,1991 </a:t>
            </a:r>
            <a:endParaRPr lang="en" altLang="ja-JP">
              <a:solidFill>
                <a:schemeClr val="bg1"/>
              </a:solidFill>
              <a:ea typeface="游ゴシック"/>
            </a:endParaRPr>
          </a:p>
          <a:p>
            <a:endParaRPr lang="en-US" altLang="ja-JP" sz="1200">
              <a:solidFill>
                <a:schemeClr val="bg1"/>
              </a:solidFill>
              <a:ea typeface="游ゴシック"/>
            </a:endParaRPr>
          </a:p>
        </p:txBody>
      </p:sp>
      <p:sp>
        <p:nvSpPr>
          <p:cNvPr id="22" name="正方形/長方形 21">
            <a:extLst>
              <a:ext uri="{FF2B5EF4-FFF2-40B4-BE49-F238E27FC236}">
                <a16:creationId xmlns:a16="http://schemas.microsoft.com/office/drawing/2014/main" id="{4B5D5B71-7291-1A4D-AD6B-1547C1C728AC}"/>
              </a:ext>
            </a:extLst>
          </p:cNvPr>
          <p:cNvSpPr/>
          <p:nvPr/>
        </p:nvSpPr>
        <p:spPr>
          <a:xfrm>
            <a:off x="1167799" y="5896078"/>
            <a:ext cx="10515600" cy="400110"/>
          </a:xfrm>
          <a:prstGeom prst="rect">
            <a:avLst/>
          </a:prstGeom>
        </p:spPr>
        <p:txBody>
          <a:bodyPr wrap="square">
            <a:spAutoFit/>
          </a:bodyPr>
          <a:lstStyle/>
          <a:p>
            <a:r>
              <a:rPr lang="ja-JP" altLang="ja-JP" sz="2000" b="1">
                <a:latin typeface="Hiragino Kaku Gothic Pro W6" panose="020B0300000000000000" pitchFamily="34" charset="-128"/>
                <a:ea typeface="Hiragino Kaku Gothic Pro W6" panose="020B0300000000000000" pitchFamily="34" charset="-128"/>
                <a:cs typeface="+mn-lt"/>
              </a:rPr>
              <a:t>アドボケイトとはロイヤルティラダーの概念において最もロイヤルティが高い顧客を示す</a:t>
            </a:r>
            <a:endParaRPr lang="ja-JP" altLang="ja-JP" sz="2000" b="1">
              <a:latin typeface="Hiragino Kaku Gothic Pro W6" panose="020B0300000000000000" pitchFamily="34" charset="-128"/>
              <a:ea typeface="Hiragino Kaku Gothic Pro W6" panose="020B0300000000000000" pitchFamily="34" charset="-128"/>
            </a:endParaRPr>
          </a:p>
        </p:txBody>
      </p:sp>
    </p:spTree>
    <p:extLst>
      <p:ext uri="{BB962C8B-B14F-4D97-AF65-F5344CB8AC3E}">
        <p14:creationId xmlns:p14="http://schemas.microsoft.com/office/powerpoint/2010/main" val="35019041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A3F3E4-5ADD-4A2C-A941-19DB2F724F0D}"/>
              </a:ext>
            </a:extLst>
          </p:cNvPr>
          <p:cNvSpPr>
            <a:spLocks noGrp="1"/>
          </p:cNvSpPr>
          <p:nvPr>
            <p:ph type="title"/>
          </p:nvPr>
        </p:nvSpPr>
        <p:spPr>
          <a:xfrm>
            <a:off x="180436" y="38041"/>
            <a:ext cx="11345892" cy="974014"/>
          </a:xfrm>
        </p:spPr>
        <p:txBody>
          <a:bodyPr/>
          <a:lstStyle/>
          <a:p>
            <a:r>
              <a:rPr lang="ja-JP" altLang="en-US" b="1">
                <a:latin typeface="Hiragino Kaku Gothic Pro W6" panose="020B0300000000000000" pitchFamily="34" charset="-128"/>
              </a:rPr>
              <a:t>仮説導出2</a:t>
            </a:r>
          </a:p>
        </p:txBody>
      </p:sp>
      <p:sp>
        <p:nvSpPr>
          <p:cNvPr id="3" name="コンテンツ プレースホルダー 2">
            <a:extLst>
              <a:ext uri="{FF2B5EF4-FFF2-40B4-BE49-F238E27FC236}">
                <a16:creationId xmlns:a16="http://schemas.microsoft.com/office/drawing/2014/main" id="{A9BB3BAC-2C8C-4264-8BE4-29C33452451D}"/>
              </a:ext>
            </a:extLst>
          </p:cNvPr>
          <p:cNvSpPr>
            <a:spLocks noGrp="1"/>
          </p:cNvSpPr>
          <p:nvPr>
            <p:ph idx="1"/>
          </p:nvPr>
        </p:nvSpPr>
        <p:spPr>
          <a:xfrm>
            <a:off x="920870" y="2440257"/>
            <a:ext cx="10515600" cy="2040178"/>
          </a:xfrm>
        </p:spPr>
        <p:txBody>
          <a:bodyPr vert="horz" lIns="91440" tIns="45720" rIns="91440" bIns="45720" rtlCol="0" anchor="t">
            <a:normAutofit/>
          </a:bodyPr>
          <a:lstStyle/>
          <a:p>
            <a:pPr algn="ctr">
              <a:buNone/>
            </a:pPr>
            <a:r>
              <a:rPr lang="ja-JP" sz="3600"/>
              <a:t>企業に対する顧客の「信頼」を構築することが</a:t>
            </a:r>
            <a:endParaRPr lang="ja-JP" altLang="en-US" sz="3600"/>
          </a:p>
          <a:p>
            <a:pPr algn="ctr">
              <a:buNone/>
            </a:pPr>
            <a:r>
              <a:rPr lang="ja-JP" sz="3600"/>
              <a:t>アドボケイトを生み出すことに</a:t>
            </a:r>
            <a:r>
              <a:rPr lang="ja-JP" altLang="en-US" sz="3600"/>
              <a:t>繋</a:t>
            </a:r>
            <a:r>
              <a:rPr lang="ja-JP" sz="3600"/>
              <a:t>が</a:t>
            </a:r>
            <a:r>
              <a:rPr lang="ja-JP" altLang="en-US" sz="3600"/>
              <a:t>る</a:t>
            </a:r>
          </a:p>
          <a:p>
            <a:pPr algn="ctr">
              <a:buNone/>
            </a:pPr>
            <a:endParaRPr lang="ja-JP" altLang="en-US" sz="3600"/>
          </a:p>
        </p:txBody>
      </p:sp>
      <p:sp>
        <p:nvSpPr>
          <p:cNvPr id="4" name="スライド番号プレースホルダー 3">
            <a:extLst>
              <a:ext uri="{FF2B5EF4-FFF2-40B4-BE49-F238E27FC236}">
                <a16:creationId xmlns:a16="http://schemas.microsoft.com/office/drawing/2014/main" id="{D135143E-ABC2-4329-9B08-D6ACE5ADE7C0}"/>
              </a:ext>
            </a:extLst>
          </p:cNvPr>
          <p:cNvSpPr>
            <a:spLocks noGrp="1"/>
          </p:cNvSpPr>
          <p:nvPr>
            <p:ph type="sldNum" sz="quarter" idx="12"/>
          </p:nvPr>
        </p:nvSpPr>
        <p:spPr/>
        <p:txBody>
          <a:bodyPr/>
          <a:lstStyle/>
          <a:p>
            <a:fld id="{3D6D3A38-5440-134B-BA50-5B50EDEFC3F3}" type="slidenum">
              <a:rPr kumimoji="1" lang="ja-JP" altLang="en-US" smtClean="0"/>
              <a:t>28</a:t>
            </a:fld>
            <a:endParaRPr kumimoji="1" lang="ja-JP" altLang="en-US"/>
          </a:p>
        </p:txBody>
      </p:sp>
      <p:sp>
        <p:nvSpPr>
          <p:cNvPr id="5" name="正方形/長方形 4">
            <a:extLst>
              <a:ext uri="{FF2B5EF4-FFF2-40B4-BE49-F238E27FC236}">
                <a16:creationId xmlns:a16="http://schemas.microsoft.com/office/drawing/2014/main" id="{80A76B00-D88D-E24C-9963-9F11D3D4509A}"/>
              </a:ext>
            </a:extLst>
          </p:cNvPr>
          <p:cNvSpPr/>
          <p:nvPr/>
        </p:nvSpPr>
        <p:spPr>
          <a:xfrm>
            <a:off x="5395564" y="6504801"/>
            <a:ext cx="915635" cy="276999"/>
          </a:xfrm>
          <a:prstGeom prst="rect">
            <a:avLst/>
          </a:prstGeom>
        </p:spPr>
        <p:txBody>
          <a:bodyPr wrap="none">
            <a:spAutoFit/>
          </a:bodyPr>
          <a:lstStyle/>
          <a:p>
            <a:r>
              <a:rPr lang="ja-JP" altLang="en-US" sz="1200">
                <a:solidFill>
                  <a:schemeClr val="bg1"/>
                </a:solidFill>
              </a:rPr>
              <a:t>山岡</a:t>
            </a:r>
            <a:r>
              <a:rPr lang="en-US" altLang="ja-JP" sz="1200">
                <a:solidFill>
                  <a:schemeClr val="bg1"/>
                </a:solidFill>
              </a:rPr>
              <a:t>,2015 </a:t>
            </a:r>
          </a:p>
        </p:txBody>
      </p:sp>
    </p:spTree>
    <p:extLst>
      <p:ext uri="{BB962C8B-B14F-4D97-AF65-F5344CB8AC3E}">
        <p14:creationId xmlns:p14="http://schemas.microsoft.com/office/powerpoint/2010/main" val="24633867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09E612-3792-4F11-AD13-7B697A9854F0}"/>
              </a:ext>
            </a:extLst>
          </p:cNvPr>
          <p:cNvSpPr>
            <a:spLocks noGrp="1"/>
          </p:cNvSpPr>
          <p:nvPr>
            <p:ph type="title"/>
          </p:nvPr>
        </p:nvSpPr>
        <p:spPr>
          <a:xfrm>
            <a:off x="37454" y="42244"/>
            <a:ext cx="10515600" cy="952055"/>
          </a:xfrm>
        </p:spPr>
        <p:txBody>
          <a:bodyPr/>
          <a:lstStyle/>
          <a:p>
            <a:r>
              <a:rPr lang="ja-JP" altLang="en-US" b="1">
                <a:latin typeface="Hiragino Kaku Gothic Pro W6" panose="020B0300000000000000" pitchFamily="34" charset="-128"/>
              </a:rPr>
              <a:t>仮説2</a:t>
            </a:r>
          </a:p>
        </p:txBody>
      </p:sp>
      <p:sp>
        <p:nvSpPr>
          <p:cNvPr id="3" name="コンテンツ プレースホルダー 2">
            <a:extLst>
              <a:ext uri="{FF2B5EF4-FFF2-40B4-BE49-F238E27FC236}">
                <a16:creationId xmlns:a16="http://schemas.microsoft.com/office/drawing/2014/main" id="{42011A52-7898-49AE-8934-F017D7FB13C4}"/>
              </a:ext>
            </a:extLst>
          </p:cNvPr>
          <p:cNvSpPr>
            <a:spLocks noGrp="1"/>
          </p:cNvSpPr>
          <p:nvPr>
            <p:ph idx="1"/>
          </p:nvPr>
        </p:nvSpPr>
        <p:spPr>
          <a:xfrm>
            <a:off x="367341" y="2645135"/>
            <a:ext cx="11593901" cy="3025027"/>
          </a:xfrm>
        </p:spPr>
        <p:txBody>
          <a:bodyPr vert="horz" lIns="91440" tIns="45720" rIns="91440" bIns="45720" rtlCol="0" anchor="t">
            <a:normAutofit/>
          </a:bodyPr>
          <a:lstStyle/>
          <a:p>
            <a:pPr algn="ctr">
              <a:buNone/>
            </a:pPr>
            <a:r>
              <a:rPr lang="ja-JP" sz="3200">
                <a:latin typeface="Hiragino Kaku Gothic Pro W3"/>
                <a:cs typeface="+mn-lt"/>
              </a:rPr>
              <a:t>アーティストに対する信頼を高めることが真のロイヤルティに</a:t>
            </a:r>
            <a:endParaRPr lang="ja-JP" altLang="en-US" sz="3200">
              <a:latin typeface="Hiragino Kaku Gothic Pro W3"/>
              <a:cs typeface="+mn-lt"/>
            </a:endParaRPr>
          </a:p>
          <a:p>
            <a:pPr algn="ctr">
              <a:buNone/>
            </a:pPr>
            <a:r>
              <a:rPr lang="ja-JP" sz="3200">
                <a:latin typeface="Hiragino Kaku Gothic Pro W3"/>
                <a:cs typeface="+mn-lt"/>
              </a:rPr>
              <a:t>繋がるのではないか</a:t>
            </a:r>
            <a:endParaRPr lang="ja-JP" sz="3200">
              <a:latin typeface="Hiragino Kaku Gothic Pro W3"/>
            </a:endParaRPr>
          </a:p>
          <a:p>
            <a:pPr marL="0" indent="0" algn="ctr">
              <a:buNone/>
            </a:pPr>
            <a:br>
              <a:rPr lang="en-US" altLang="ja-JP"/>
            </a:br>
            <a:endParaRPr lang="en-US" altLang="ja-JP"/>
          </a:p>
        </p:txBody>
      </p:sp>
      <p:sp>
        <p:nvSpPr>
          <p:cNvPr id="4" name="スライド番号プレースホルダー 3">
            <a:extLst>
              <a:ext uri="{FF2B5EF4-FFF2-40B4-BE49-F238E27FC236}">
                <a16:creationId xmlns:a16="http://schemas.microsoft.com/office/drawing/2014/main" id="{63704EDF-AF46-4A94-9502-FA48B1AB1C6D}"/>
              </a:ext>
            </a:extLst>
          </p:cNvPr>
          <p:cNvSpPr>
            <a:spLocks noGrp="1"/>
          </p:cNvSpPr>
          <p:nvPr>
            <p:ph type="sldNum" sz="quarter" idx="12"/>
          </p:nvPr>
        </p:nvSpPr>
        <p:spPr/>
        <p:txBody>
          <a:bodyPr/>
          <a:lstStyle/>
          <a:p>
            <a:fld id="{3D6D3A38-5440-134B-BA50-5B50EDEFC3F3}" type="slidenum">
              <a:rPr kumimoji="1" lang="ja-JP" altLang="en-US" smtClean="0"/>
              <a:t>29</a:t>
            </a:fld>
            <a:endParaRPr kumimoji="1" lang="ja-JP" altLang="en-US"/>
          </a:p>
        </p:txBody>
      </p:sp>
    </p:spTree>
    <p:extLst>
      <p:ext uri="{BB962C8B-B14F-4D97-AF65-F5344CB8AC3E}">
        <p14:creationId xmlns:p14="http://schemas.microsoft.com/office/powerpoint/2010/main" val="224056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CC3669-ABA9-0B47-9C75-7928E4B77CA9}"/>
              </a:ext>
            </a:extLst>
          </p:cNvPr>
          <p:cNvSpPr>
            <a:spLocks noGrp="1"/>
          </p:cNvSpPr>
          <p:nvPr>
            <p:ph type="title"/>
          </p:nvPr>
        </p:nvSpPr>
        <p:spPr>
          <a:xfrm>
            <a:off x="-6927" y="4908"/>
            <a:ext cx="10515600" cy="998270"/>
          </a:xfrm>
        </p:spPr>
        <p:txBody>
          <a:bodyPr/>
          <a:lstStyle/>
          <a:p>
            <a:r>
              <a:rPr kumimoji="1" lang="ja-JP" altLang="en-US" b="1">
                <a:latin typeface="Hiragino Kaku Gothic Pro W6" panose="020B0300000000000000" pitchFamily="34" charset="-128"/>
              </a:rPr>
              <a:t>研究概要</a:t>
            </a:r>
          </a:p>
        </p:txBody>
      </p:sp>
      <p:sp>
        <p:nvSpPr>
          <p:cNvPr id="3" name="コンテンツ プレースホルダー 2">
            <a:extLst>
              <a:ext uri="{FF2B5EF4-FFF2-40B4-BE49-F238E27FC236}">
                <a16:creationId xmlns:a16="http://schemas.microsoft.com/office/drawing/2014/main" id="{EA484576-7070-F84E-8499-C459941E756E}"/>
              </a:ext>
            </a:extLst>
          </p:cNvPr>
          <p:cNvSpPr>
            <a:spLocks noGrp="1"/>
          </p:cNvSpPr>
          <p:nvPr>
            <p:ph idx="1"/>
          </p:nvPr>
        </p:nvSpPr>
        <p:spPr>
          <a:xfrm>
            <a:off x="467983" y="1825625"/>
            <a:ext cx="11171582" cy="4351338"/>
          </a:xfrm>
        </p:spPr>
        <p:txBody>
          <a:bodyPr vert="horz" lIns="91440" tIns="45720" rIns="91440" bIns="45720" rtlCol="0" anchor="t">
            <a:normAutofit/>
          </a:bodyPr>
          <a:lstStyle/>
          <a:p>
            <a:pPr>
              <a:buNone/>
            </a:pPr>
            <a:endParaRPr lang="ja-JP" altLang="en-US"/>
          </a:p>
          <a:p>
            <a:pPr>
              <a:buNone/>
            </a:pPr>
            <a:r>
              <a:rPr lang="ja-JP" altLang="en-US">
                <a:cs typeface="+mn-lt"/>
              </a:rPr>
              <a:t>YouTubeや音楽ストリーミングサービスの普及によりアーティストの興味度に関わらず音楽が聴かれている現状がある。</a:t>
            </a:r>
            <a:endParaRPr lang="ja-JP" altLang="en-US"/>
          </a:p>
          <a:p>
            <a:pPr>
              <a:buNone/>
            </a:pPr>
            <a:endParaRPr lang="ja-JP" altLang="en-US">
              <a:cs typeface="+mn-lt"/>
            </a:endParaRPr>
          </a:p>
          <a:p>
            <a:pPr>
              <a:buNone/>
            </a:pPr>
            <a:r>
              <a:rPr lang="ja-JP" altLang="en-US">
                <a:cs typeface="+mn-lt"/>
              </a:rPr>
              <a:t>消費者のアーティストに対する興味度をあげるためには、どのようなアプローチを取れば良いのか「リレーション・マーケティング」の概念を用いて明らかにする。</a:t>
            </a:r>
            <a:endParaRPr lang="ja-JP"/>
          </a:p>
        </p:txBody>
      </p:sp>
      <p:sp>
        <p:nvSpPr>
          <p:cNvPr id="4" name="スライド番号プレースホルダー 3">
            <a:extLst>
              <a:ext uri="{FF2B5EF4-FFF2-40B4-BE49-F238E27FC236}">
                <a16:creationId xmlns:a16="http://schemas.microsoft.com/office/drawing/2014/main" id="{F39E82AE-89F2-F84B-946C-3F08C38A0F69}"/>
              </a:ext>
            </a:extLst>
          </p:cNvPr>
          <p:cNvSpPr>
            <a:spLocks noGrp="1"/>
          </p:cNvSpPr>
          <p:nvPr>
            <p:ph type="sldNum" sz="quarter" idx="12"/>
          </p:nvPr>
        </p:nvSpPr>
        <p:spPr/>
        <p:txBody>
          <a:bodyPr/>
          <a:lstStyle/>
          <a:p>
            <a:fld id="{3D6D3A38-5440-134B-BA50-5B50EDEFC3F3}" type="slidenum">
              <a:rPr kumimoji="1" lang="ja-JP" altLang="en-US" smtClean="0"/>
              <a:t>3</a:t>
            </a:fld>
            <a:endParaRPr kumimoji="1" lang="ja-JP" altLang="en-US"/>
          </a:p>
        </p:txBody>
      </p:sp>
    </p:spTree>
    <p:extLst>
      <p:ext uri="{BB962C8B-B14F-4D97-AF65-F5344CB8AC3E}">
        <p14:creationId xmlns:p14="http://schemas.microsoft.com/office/powerpoint/2010/main" val="12068164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564B0A-F7E1-4738-9020-FEF90D8042DB}"/>
              </a:ext>
            </a:extLst>
          </p:cNvPr>
          <p:cNvSpPr>
            <a:spLocks noGrp="1"/>
          </p:cNvSpPr>
          <p:nvPr>
            <p:ph type="title"/>
          </p:nvPr>
        </p:nvSpPr>
        <p:spPr/>
        <p:txBody>
          <a:bodyPr/>
          <a:lstStyle/>
          <a:p>
            <a:r>
              <a:rPr lang="ja-JP" altLang="en-US" b="1">
                <a:latin typeface="Hiragino Kaku Gothic Pro W6" panose="020B0300000000000000" pitchFamily="34" charset="-128"/>
              </a:rPr>
              <a:t>参考文献</a:t>
            </a:r>
            <a:endParaRPr kumimoji="1" lang="ja-JP" altLang="en-US" b="1">
              <a:latin typeface="Hiragino Kaku Gothic Pro W6" panose="020B0300000000000000" pitchFamily="34" charset="-128"/>
            </a:endParaRPr>
          </a:p>
        </p:txBody>
      </p:sp>
      <p:sp>
        <p:nvSpPr>
          <p:cNvPr id="3" name="コンテンツ プレースホルダー 2">
            <a:extLst>
              <a:ext uri="{FF2B5EF4-FFF2-40B4-BE49-F238E27FC236}">
                <a16:creationId xmlns:a16="http://schemas.microsoft.com/office/drawing/2014/main" id="{3F5E9743-6B69-478C-9A50-0A0765DDDE56}"/>
              </a:ext>
            </a:extLst>
          </p:cNvPr>
          <p:cNvSpPr>
            <a:spLocks noGrp="1"/>
          </p:cNvSpPr>
          <p:nvPr>
            <p:ph idx="1"/>
          </p:nvPr>
        </p:nvSpPr>
        <p:spPr>
          <a:xfrm>
            <a:off x="699980" y="1333840"/>
            <a:ext cx="10792040" cy="4405269"/>
          </a:xfrm>
        </p:spPr>
        <p:txBody>
          <a:bodyPr vert="horz" lIns="91440" tIns="45720" rIns="91440" bIns="45720" rtlCol="0" anchor="t">
            <a:noAutofit/>
          </a:bodyPr>
          <a:lstStyle/>
          <a:p>
            <a:pPr>
              <a:lnSpc>
                <a:spcPct val="120000"/>
              </a:lnSpc>
            </a:pPr>
            <a:r>
              <a:rPr lang="ja-JP" altLang="en-US" sz="1800"/>
              <a:t>長島直樹（</a:t>
            </a:r>
            <a:r>
              <a:rPr lang="en-US" altLang="ja-JP" sz="1800"/>
              <a:t>2015</a:t>
            </a:r>
            <a:r>
              <a:rPr lang="ja-JP" altLang="en-US" sz="1800"/>
              <a:t>）「客満足とロイヤルティによる消費者特性の把握</a:t>
            </a:r>
            <a:r>
              <a:rPr lang="en-US" altLang="ja-JP" sz="1800"/>
              <a:t> : </a:t>
            </a:r>
            <a:r>
              <a:rPr lang="ja-JP" altLang="en-US" sz="1800"/>
              <a:t>コーヒー・チェーン店利用客の日印比較から」、『経営論集</a:t>
            </a:r>
            <a:r>
              <a:rPr lang="en-US" altLang="ja-JP" sz="1800"/>
              <a:t>』86p.15-29 </a:t>
            </a:r>
            <a:endParaRPr lang="ja-JP" altLang="en-US" sz="1800">
              <a:cs typeface="+mn-lt"/>
            </a:endParaRPr>
          </a:p>
          <a:p>
            <a:pPr>
              <a:lnSpc>
                <a:spcPct val="120000"/>
              </a:lnSpc>
            </a:pPr>
            <a:r>
              <a:rPr lang="ja-JP" altLang="en-US" sz="1800">
                <a:latin typeface="Hiragino Kaku Gothic Pro W3"/>
                <a:ea typeface="Hiragino Kaku Gothic Pro W3"/>
              </a:rPr>
              <a:t>西村幸子（</a:t>
            </a:r>
            <a:r>
              <a:rPr lang="en-US" altLang="ja-JP" sz="1800">
                <a:latin typeface="Hiragino Kaku Gothic Pro W3"/>
                <a:ea typeface="Hiragino Kaku Gothic Pro W3"/>
              </a:rPr>
              <a:t>2009）「</a:t>
            </a:r>
            <a:r>
              <a:rPr lang="ja-JP" altLang="en-US" sz="1800">
                <a:latin typeface="Hiragino Kaku Gothic Pro W3"/>
                <a:ea typeface="Hiragino Kaku Gothic Pro W3"/>
              </a:rPr>
              <a:t>「消費者関与」概念による旅行者行動の理解に向けて　</a:t>
            </a:r>
            <a:r>
              <a:rPr lang="en-US" altLang="ja-JP" sz="1800">
                <a:latin typeface="Hiragino Kaku Gothic Pro W3"/>
                <a:ea typeface="Hiragino Kaku Gothic Pro W3"/>
              </a:rPr>
              <a:t>Towards</a:t>
            </a:r>
            <a:r>
              <a:rPr lang="ja-JP" altLang="en-US" sz="1800">
                <a:latin typeface="Hiragino Kaku Gothic Pro W3"/>
                <a:ea typeface="Hiragino Kaku Gothic Pro W3"/>
              </a:rPr>
              <a:t> </a:t>
            </a:r>
            <a:r>
              <a:rPr lang="en-US" altLang="ja-JP" sz="1800">
                <a:latin typeface="Hiragino Kaku Gothic Pro W3"/>
                <a:ea typeface="Hiragino Kaku Gothic Pro W3"/>
              </a:rPr>
              <a:t>understanding</a:t>
            </a:r>
            <a:r>
              <a:rPr lang="ja-JP" altLang="en-US" sz="1800">
                <a:latin typeface="Hiragino Kaku Gothic Pro W3"/>
                <a:ea typeface="Hiragino Kaku Gothic Pro W3"/>
              </a:rPr>
              <a:t> </a:t>
            </a:r>
            <a:r>
              <a:rPr lang="en-US" altLang="ja-JP" sz="1800">
                <a:latin typeface="Hiragino Kaku Gothic Pro W3"/>
                <a:ea typeface="Hiragino Kaku Gothic Pro W3"/>
              </a:rPr>
              <a:t>tourist</a:t>
            </a:r>
            <a:r>
              <a:rPr lang="ja-JP" altLang="en-US" sz="1800">
                <a:latin typeface="Hiragino Kaku Gothic Pro W3"/>
                <a:ea typeface="Hiragino Kaku Gothic Pro W3"/>
              </a:rPr>
              <a:t> </a:t>
            </a:r>
            <a:r>
              <a:rPr lang="en-US" altLang="ja-JP" sz="1800">
                <a:latin typeface="Hiragino Kaku Gothic Pro W3"/>
                <a:ea typeface="Hiragino Kaku Gothic Pro W3"/>
              </a:rPr>
              <a:t>behavior</a:t>
            </a:r>
            <a:r>
              <a:rPr lang="ja-JP" altLang="en-US" sz="1800">
                <a:latin typeface="Hiragino Kaku Gothic Pro W3"/>
                <a:ea typeface="Hiragino Kaku Gothic Pro W3"/>
              </a:rPr>
              <a:t> </a:t>
            </a:r>
            <a:r>
              <a:rPr lang="en-US" altLang="ja-JP" sz="1800">
                <a:latin typeface="Hiragino Kaku Gothic Pro W3"/>
                <a:ea typeface="Hiragino Kaku Gothic Pro W3"/>
              </a:rPr>
              <a:t>by</a:t>
            </a:r>
            <a:r>
              <a:rPr lang="ja-JP" altLang="en-US" sz="1800">
                <a:latin typeface="Hiragino Kaku Gothic Pro W3"/>
                <a:ea typeface="Hiragino Kaku Gothic Pro W3"/>
              </a:rPr>
              <a:t> </a:t>
            </a:r>
            <a:r>
              <a:rPr lang="en-US" altLang="ja-JP" sz="1800">
                <a:latin typeface="Hiragino Kaku Gothic Pro W3"/>
                <a:ea typeface="Hiragino Kaku Gothic Pro W3"/>
              </a:rPr>
              <a:t>'consumer</a:t>
            </a:r>
            <a:r>
              <a:rPr lang="ja-JP" altLang="en-US" sz="1800">
                <a:latin typeface="Hiragino Kaku Gothic Pro W3"/>
                <a:ea typeface="Hiragino Kaku Gothic Pro W3"/>
              </a:rPr>
              <a:t> </a:t>
            </a:r>
            <a:r>
              <a:rPr lang="en-US" altLang="ja-JP" sz="1800">
                <a:latin typeface="Hiragino Kaku Gothic Pro W3"/>
                <a:ea typeface="Hiragino Kaku Gothic Pro W3"/>
              </a:rPr>
              <a:t>involvement'</a:t>
            </a:r>
            <a:r>
              <a:rPr lang="ja-JP" altLang="en-US" sz="1800">
                <a:latin typeface="Hiragino Kaku Gothic Pro W3"/>
                <a:ea typeface="Hiragino Kaku Gothic Pro W3"/>
              </a:rPr>
              <a:t> </a:t>
            </a:r>
            <a:r>
              <a:rPr lang="en-US" altLang="ja-JP" sz="1800">
                <a:latin typeface="Hiragino Kaku Gothic Pro W3"/>
                <a:ea typeface="Hiragino Kaku Gothic Pro W3"/>
              </a:rPr>
              <a:t>concept」</a:t>
            </a:r>
            <a:r>
              <a:rPr lang="ja-JP" altLang="en-US" sz="1800">
                <a:latin typeface="Hiragino Kaku Gothic Pro W3"/>
                <a:ea typeface="Hiragino Kaku Gothic Pro W3"/>
              </a:rPr>
              <a:t>、『同志社商学』</a:t>
            </a:r>
            <a:r>
              <a:rPr lang="en-US" altLang="ja-JP" sz="1800">
                <a:latin typeface="Hiragino Kaku Gothic Pro W3"/>
                <a:ea typeface="Hiragino Kaku Gothic Pro W3"/>
              </a:rPr>
              <a:t>61(3)</a:t>
            </a:r>
            <a:r>
              <a:rPr lang="ja-JP" altLang="en-US" sz="1800">
                <a:latin typeface="Hiragino Kaku Gothic Pro W3"/>
                <a:ea typeface="Hiragino Kaku Gothic Pro W3"/>
              </a:rPr>
              <a:t>、pp</a:t>
            </a:r>
            <a:r>
              <a:rPr lang="en-US" sz="1800">
                <a:latin typeface="Hiragino Kaku Gothic Pro W3"/>
                <a:ea typeface="Hiragino Kaku Gothic Pro W3"/>
              </a:rPr>
              <a:t>.</a:t>
            </a:r>
            <a:r>
              <a:rPr lang="en-US" altLang="ja-JP" sz="1800">
                <a:latin typeface="Hiragino Kaku Gothic Pro W3"/>
                <a:ea typeface="Hiragino Kaku Gothic Pro W3"/>
              </a:rPr>
              <a:t>183-195,同志社大学商学会</a:t>
            </a:r>
            <a:endParaRPr lang="en-US" sz="1800">
              <a:cs typeface="+mn-lt"/>
            </a:endParaRPr>
          </a:p>
          <a:p>
            <a:pPr>
              <a:lnSpc>
                <a:spcPct val="120000"/>
              </a:lnSpc>
            </a:pPr>
            <a:r>
              <a:rPr lang="ja-JP" altLang="en-US" sz="1800">
                <a:latin typeface="Hiragino Kaku Gothic Pro W3"/>
                <a:ea typeface="Hiragino Kaku Gothic Pro W3"/>
              </a:rPr>
              <a:t>濱岡豊(</a:t>
            </a:r>
            <a:r>
              <a:rPr lang="en-US" altLang="ja-JP" sz="1800">
                <a:latin typeface="Hiragino Kaku Gothic Pro W3"/>
                <a:ea typeface="Hiragino Kaku Gothic Pro W3"/>
              </a:rPr>
              <a:t>1994)「</a:t>
            </a:r>
            <a:r>
              <a:rPr lang="ja-JP" altLang="en-US" sz="1800">
                <a:latin typeface="Hiragino Kaku Gothic Pro W3"/>
                <a:ea typeface="Hiragino Kaku Gothic Pro W3"/>
              </a:rPr>
              <a:t>クチコミの発生と影響のメカニズム」、『消費者行動研究』</a:t>
            </a:r>
            <a:r>
              <a:rPr lang="en-US" altLang="ja-JP" sz="1800">
                <a:latin typeface="Hiragino Kaku Gothic Pro W3"/>
                <a:ea typeface="Hiragino Kaku Gothic Pro W3"/>
              </a:rPr>
              <a:t> 2(1)</a:t>
            </a:r>
            <a:r>
              <a:rPr lang="ja-JP" altLang="en-US" sz="1800">
                <a:latin typeface="Hiragino Kaku Gothic Pro W3"/>
                <a:ea typeface="Hiragino Kaku Gothic Pro W3"/>
              </a:rPr>
              <a:t>、pp</a:t>
            </a:r>
            <a:r>
              <a:rPr lang="en-US" altLang="ja-JP" sz="1800">
                <a:latin typeface="Hiragino Kaku Gothic Pro W3"/>
                <a:ea typeface="Hiragino Kaku Gothic Pro W3"/>
              </a:rPr>
              <a:t>.29-74,</a:t>
            </a:r>
            <a:r>
              <a:rPr lang="en-US" sz="1800">
                <a:latin typeface="Hiragino Kaku Gothic Pro W3"/>
                <a:ea typeface="Hiragino Kaku Gothic Pro W3"/>
              </a:rPr>
              <a:t>日本消費者行動研究学会</a:t>
            </a:r>
            <a:endParaRPr lang="ja-JP" altLang="en-US" sz="1800">
              <a:ea typeface="Hiragino Kaku Gothic Pro W3"/>
              <a:cs typeface="+mn-lt"/>
            </a:endParaRPr>
          </a:p>
          <a:p>
            <a:pPr>
              <a:lnSpc>
                <a:spcPct val="120000"/>
              </a:lnSpc>
            </a:pPr>
            <a:r>
              <a:rPr lang="ja-JP" altLang="en-US" sz="1800">
                <a:latin typeface="Hiragino Kaku Gothic Pro W3"/>
                <a:ea typeface="Hiragino Kaku Gothic Pro W3"/>
              </a:rPr>
              <a:t>堀田治(2017)</a:t>
            </a:r>
            <a:r>
              <a:rPr lang="ja-JP" altLang="en-US" sz="1800">
                <a:latin typeface="Hiragino Kaku Gothic Pro W3"/>
                <a:ea typeface="Hiragino Kaku Gothic Pro W3"/>
                <a:cs typeface="+mn-lt"/>
              </a:rPr>
              <a:t>「</a:t>
            </a:r>
            <a:r>
              <a:rPr lang="ja-JP" sz="1800">
                <a:latin typeface="Hiragino Kaku Gothic Pro W3"/>
                <a:ea typeface="Hiragino Kaku Gothic Pro W3"/>
                <a:cs typeface="+mn-lt"/>
              </a:rPr>
              <a:t>体験消費による新たな関与研究の視点― 認知構造と活性状態への分離 ―</a:t>
            </a:r>
            <a:r>
              <a:rPr lang="ja-JP" sz="1800">
                <a:latin typeface="Hiragino Kaku Gothic Pro W3"/>
                <a:ea typeface="Hiragino Kaku Gothic Pro W3"/>
              </a:rPr>
              <a:t>」</a:t>
            </a:r>
            <a:r>
              <a:rPr lang="ja-JP" altLang="en-US" sz="1800">
                <a:latin typeface="Hiragino Kaku Gothic Pro W3"/>
                <a:ea typeface="Hiragino Kaku Gothic Pro W3"/>
              </a:rPr>
              <a:t>、『マーケティングジャーナル</a:t>
            </a:r>
            <a:r>
              <a:rPr lang="en-US" altLang="en-US" sz="1800">
                <a:latin typeface="Hiragino Kaku Gothic Pro W3"/>
                <a:ea typeface="Hiragino Kaku Gothic Pro W3"/>
                <a:cs typeface="+mn-lt"/>
              </a:rPr>
              <a:t>』</a:t>
            </a:r>
            <a:r>
              <a:rPr lang="ja-JP" sz="1800">
                <a:latin typeface="Hiragino Kaku Gothic Pro W3"/>
                <a:ea typeface="Hiragino Kaku Gothic Pro W3"/>
                <a:cs typeface="+mn-lt"/>
              </a:rPr>
              <a:t>Vol.37 No.1</a:t>
            </a:r>
            <a:r>
              <a:rPr lang="ja-JP" altLang="en-US" sz="1800">
                <a:latin typeface="Hiragino Kaku Gothic Pro W3"/>
                <a:ea typeface="Hiragino Kaku Gothic Pro W3"/>
                <a:cs typeface="+mn-lt"/>
              </a:rPr>
              <a:t>、</a:t>
            </a:r>
            <a:r>
              <a:rPr lang="en-US" altLang="en-US" sz="1800">
                <a:latin typeface="Hiragino Kaku Gothic Pro W3"/>
                <a:ea typeface="Hiragino Kaku Gothic Pro W3"/>
                <a:cs typeface="+mn-lt"/>
              </a:rPr>
              <a:t>pp</a:t>
            </a:r>
            <a:r>
              <a:rPr lang="ja-JP" sz="1800">
                <a:latin typeface="Hiragino Kaku Gothic Pro W3"/>
                <a:ea typeface="Hiragino Kaku Gothic Pro W3"/>
                <a:cs typeface="+mn-lt"/>
              </a:rPr>
              <a:t>. 101-123</a:t>
            </a:r>
            <a:r>
              <a:rPr lang="en-US" altLang="ja-JP" sz="1800">
                <a:latin typeface="Hiragino Kaku Gothic Pro W3"/>
                <a:ea typeface="Hiragino Kaku Gothic Pro W3"/>
                <a:cs typeface="+mn-lt"/>
              </a:rPr>
              <a:t>,</a:t>
            </a:r>
            <a:r>
              <a:rPr lang="ja-JP" sz="1800">
                <a:latin typeface="Hiragino Kaku Gothic Pro W3"/>
                <a:ea typeface="Hiragino Kaku Gothic Pro W3"/>
                <a:cs typeface="+mn-lt"/>
              </a:rPr>
              <a:t> </a:t>
            </a:r>
            <a:r>
              <a:rPr lang="ja-JP" altLang="en-US" sz="1800">
                <a:latin typeface="Hiragino Kaku Gothic Pro W3"/>
                <a:ea typeface="Hiragino Kaku Gothic Pro W3"/>
                <a:cs typeface="+mn-lt"/>
              </a:rPr>
              <a:t>日本マーケティング学会</a:t>
            </a:r>
            <a:endParaRPr lang="ja-JP" sz="1800">
              <a:ea typeface="Hiragino Kaku Gothic Pro W3"/>
            </a:endParaRPr>
          </a:p>
          <a:p>
            <a:pPr>
              <a:lnSpc>
                <a:spcPct val="120000"/>
              </a:lnSpc>
            </a:pPr>
            <a:r>
              <a:rPr lang="ja-JP" sz="1800">
                <a:latin typeface="Hiragino Kaku Gothic Pro W3"/>
                <a:ea typeface="Hiragino Kaku Gothic Pro W3"/>
                <a:cs typeface="+mn-lt"/>
              </a:rPr>
              <a:t>山岡隆志</a:t>
            </a:r>
            <a:r>
              <a:rPr lang="en-US" altLang="ja-JP" sz="1800">
                <a:latin typeface="Hiragino Kaku Gothic Pro W3"/>
                <a:ea typeface="Hiragino Kaku Gothic Pro W3"/>
                <a:cs typeface="+mn-lt"/>
              </a:rPr>
              <a:t>(</a:t>
            </a:r>
            <a:r>
              <a:rPr lang="ja-JP" sz="1800">
                <a:latin typeface="Hiragino Kaku Gothic Pro W3"/>
                <a:ea typeface="Hiragino Kaku Gothic Pro W3"/>
                <a:cs typeface="+mn-lt"/>
              </a:rPr>
              <a:t>2010</a:t>
            </a:r>
            <a:r>
              <a:rPr lang="en-US" altLang="ja-JP" sz="1800">
                <a:latin typeface="Hiragino Kaku Gothic Pro W3"/>
                <a:ea typeface="Hiragino Kaku Gothic Pro W3"/>
                <a:cs typeface="+mn-lt"/>
              </a:rPr>
              <a:t>)「</a:t>
            </a:r>
            <a:r>
              <a:rPr lang="ja-JP" sz="1800">
                <a:latin typeface="Hiragino Kaku Gothic Pro W3"/>
                <a:ea typeface="Hiragino Kaku Gothic Pro W3"/>
                <a:cs typeface="+mn-lt"/>
              </a:rPr>
              <a:t>カスタマー・アドボカシーの中核概念」、</a:t>
            </a:r>
            <a:r>
              <a:rPr lang="en-US" altLang="ja-JP" sz="1800">
                <a:latin typeface="Hiragino Kaku Gothic Pro W3"/>
                <a:ea typeface="Hiragino Kaku Gothic Pro W3"/>
                <a:cs typeface="+mn-lt"/>
              </a:rPr>
              <a:t>『</a:t>
            </a:r>
            <a:r>
              <a:rPr lang="ja-JP" sz="1800">
                <a:latin typeface="Hiragino Kaku Gothic Pro W3"/>
                <a:ea typeface="Hiragino Kaku Gothic Pro W3"/>
                <a:cs typeface="+mn-lt"/>
              </a:rPr>
              <a:t>マーケティングジャーナル</a:t>
            </a:r>
            <a:r>
              <a:rPr lang="en-US" altLang="ja-JP" sz="1800">
                <a:latin typeface="Hiragino Kaku Gothic Pro W3"/>
                <a:ea typeface="Hiragino Kaku Gothic Pro W3"/>
                <a:cs typeface="+mn-lt"/>
              </a:rPr>
              <a:t>』</a:t>
            </a:r>
            <a:r>
              <a:rPr lang="ja-JP" altLang="en-US" sz="1800">
                <a:latin typeface="Hiragino Kaku Gothic Pro W3"/>
                <a:ea typeface="Hiragino Kaku Gothic Pro W3"/>
                <a:cs typeface="+mn-lt"/>
              </a:rPr>
              <a:t> </a:t>
            </a:r>
            <a:r>
              <a:rPr lang="ja-JP" sz="1800">
                <a:latin typeface="Hiragino Kaku Gothic Pro W3"/>
                <a:ea typeface="Hiragino Kaku Gothic Pro W3"/>
                <a:cs typeface="+mn-lt"/>
              </a:rPr>
              <a:t>Vol.30 No.2、</a:t>
            </a:r>
            <a:r>
              <a:rPr lang="en-US" altLang="ja-JP" sz="1800">
                <a:latin typeface="Hiragino Kaku Gothic Pro W3"/>
                <a:ea typeface="Hiragino Kaku Gothic Pro W3"/>
                <a:cs typeface="+mn-lt"/>
              </a:rPr>
              <a:t>pp</a:t>
            </a:r>
            <a:r>
              <a:rPr lang="ja-JP" sz="1800">
                <a:latin typeface="Hiragino Kaku Gothic Pro W3"/>
                <a:ea typeface="Hiragino Kaku Gothic Pro W3"/>
                <a:cs typeface="+mn-lt"/>
              </a:rPr>
              <a:t>.4-16</a:t>
            </a:r>
            <a:r>
              <a:rPr lang="en-US" altLang="ja-JP" sz="1800">
                <a:latin typeface="Hiragino Kaku Gothic Pro W3"/>
                <a:ea typeface="Hiragino Kaku Gothic Pro W3"/>
                <a:cs typeface="+mn-lt"/>
              </a:rPr>
              <a:t>,日本マーケティング学会</a:t>
            </a:r>
            <a:endParaRPr lang="ja-JP" sz="1800">
              <a:ea typeface="Hiragino Kaku Gothic Pro W3"/>
              <a:cs typeface="+mn-lt"/>
            </a:endParaRPr>
          </a:p>
          <a:p>
            <a:pPr>
              <a:lnSpc>
                <a:spcPct val="120000"/>
              </a:lnSpc>
            </a:pPr>
            <a:r>
              <a:rPr lang="ja-JP" sz="1800">
                <a:ea typeface="Hiragino Kaku Gothic Pro W3"/>
                <a:cs typeface="+mn-lt"/>
              </a:rPr>
              <a:t>山岡隆志</a:t>
            </a:r>
            <a:r>
              <a:rPr lang="en-US" altLang="ja-JP" sz="1800">
                <a:ea typeface="Hiragino Kaku Gothic Pro W3"/>
                <a:cs typeface="+mn-lt"/>
              </a:rPr>
              <a:t>(</a:t>
            </a:r>
            <a:r>
              <a:rPr lang="ja-JP" sz="1800">
                <a:ea typeface="Hiragino Kaku Gothic Pro W3"/>
                <a:cs typeface="+mn-lt"/>
              </a:rPr>
              <a:t>2015</a:t>
            </a:r>
            <a:r>
              <a:rPr lang="en-US" altLang="ja-JP" sz="1800">
                <a:ea typeface="Hiragino Kaku Gothic Pro W3"/>
                <a:cs typeface="+mn-lt"/>
              </a:rPr>
              <a:t>)「</a:t>
            </a:r>
            <a:r>
              <a:rPr lang="ja-JP" sz="1800">
                <a:ea typeface="Hiragino Kaku Gothic Pro W3"/>
                <a:cs typeface="+mn-lt"/>
              </a:rPr>
              <a:t>リレーションシップ・マーケティングにおけるカスタマー・アドボカシ―」、</a:t>
            </a:r>
            <a:r>
              <a:rPr lang="en-US" altLang="ja-JP" sz="1800">
                <a:ea typeface="Hiragino Kaku Gothic Pro W3"/>
                <a:cs typeface="+mn-lt"/>
              </a:rPr>
              <a:t>『</a:t>
            </a:r>
            <a:r>
              <a:rPr lang="ja-JP" sz="1800">
                <a:ea typeface="Hiragino Kaku Gothic Pro W3"/>
                <a:cs typeface="+mn-lt"/>
              </a:rPr>
              <a:t>早稲田大学大学院商学研究科紀要</a:t>
            </a:r>
            <a:r>
              <a:rPr lang="en-US" altLang="ja-JP" sz="1800">
                <a:ea typeface="Hiragino Kaku Gothic Pro W3"/>
                <a:cs typeface="+mn-lt"/>
              </a:rPr>
              <a:t>』pp</a:t>
            </a:r>
            <a:r>
              <a:rPr lang="ja-JP" sz="1800">
                <a:ea typeface="Hiragino Kaku Gothic Pro W3"/>
                <a:cs typeface="+mn-lt"/>
              </a:rPr>
              <a:t>.51-70</a:t>
            </a:r>
            <a:r>
              <a:rPr lang="en-US" altLang="ja-JP" sz="1800">
                <a:ea typeface="Hiragino Kaku Gothic Pro W3"/>
                <a:cs typeface="+mn-lt"/>
              </a:rPr>
              <a:t>,</a:t>
            </a:r>
            <a:r>
              <a:rPr lang="en-US" sz="1800">
                <a:ea typeface="Hiragino Kaku Gothic Pro W3"/>
                <a:cs typeface="+mn-lt"/>
              </a:rPr>
              <a:t>早稲田大学大学院商学研究科</a:t>
            </a:r>
            <a:endParaRPr lang="ja-JP" sz="1800">
              <a:ea typeface="Hiragino Kaku Gothic Pro W3"/>
              <a:cs typeface="+mn-lt"/>
            </a:endParaRPr>
          </a:p>
          <a:p>
            <a:pPr>
              <a:lnSpc>
                <a:spcPct val="120000"/>
              </a:lnSpc>
            </a:pPr>
            <a:endParaRPr lang="ja-JP" altLang="en-US" sz="1800">
              <a:cs typeface="+mn-lt"/>
            </a:endParaRPr>
          </a:p>
        </p:txBody>
      </p:sp>
      <p:sp>
        <p:nvSpPr>
          <p:cNvPr id="4" name="スライド番号プレースホルダー 3">
            <a:extLst>
              <a:ext uri="{FF2B5EF4-FFF2-40B4-BE49-F238E27FC236}">
                <a16:creationId xmlns:a16="http://schemas.microsoft.com/office/drawing/2014/main" id="{7191B1D2-E29F-4C73-B25E-BD13A2D41C53}"/>
              </a:ext>
            </a:extLst>
          </p:cNvPr>
          <p:cNvSpPr>
            <a:spLocks noGrp="1"/>
          </p:cNvSpPr>
          <p:nvPr>
            <p:ph type="sldNum" sz="quarter" idx="12"/>
          </p:nvPr>
        </p:nvSpPr>
        <p:spPr/>
        <p:txBody>
          <a:bodyPr/>
          <a:lstStyle/>
          <a:p>
            <a:fld id="{3D6D3A38-5440-134B-BA50-5B50EDEFC3F3}" type="slidenum">
              <a:rPr kumimoji="1" lang="ja-JP" altLang="en-US" smtClean="0"/>
              <a:t>30</a:t>
            </a:fld>
            <a:endParaRPr kumimoji="1" lang="ja-JP" altLang="en-US"/>
          </a:p>
        </p:txBody>
      </p:sp>
    </p:spTree>
    <p:extLst>
      <p:ext uri="{BB962C8B-B14F-4D97-AF65-F5344CB8AC3E}">
        <p14:creationId xmlns:p14="http://schemas.microsoft.com/office/powerpoint/2010/main" val="24215318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784CBC-7F0F-584A-904D-6C636B79E38F}"/>
              </a:ext>
            </a:extLst>
          </p:cNvPr>
          <p:cNvSpPr>
            <a:spLocks noGrp="1"/>
          </p:cNvSpPr>
          <p:nvPr>
            <p:ph type="title"/>
          </p:nvPr>
        </p:nvSpPr>
        <p:spPr/>
        <p:txBody>
          <a:bodyPr/>
          <a:lstStyle/>
          <a:p>
            <a:r>
              <a:rPr kumimoji="1" lang="ja-JP" altLang="en-US"/>
              <a:t>参考文献</a:t>
            </a:r>
          </a:p>
        </p:txBody>
      </p:sp>
      <p:sp>
        <p:nvSpPr>
          <p:cNvPr id="3" name="コンテンツ プレースホルダー 2">
            <a:extLst>
              <a:ext uri="{FF2B5EF4-FFF2-40B4-BE49-F238E27FC236}">
                <a16:creationId xmlns:a16="http://schemas.microsoft.com/office/drawing/2014/main" id="{DE5B1A73-7A7F-9B4B-A8A4-316D3009D624}"/>
              </a:ext>
            </a:extLst>
          </p:cNvPr>
          <p:cNvSpPr>
            <a:spLocks noGrp="1"/>
          </p:cNvSpPr>
          <p:nvPr>
            <p:ph idx="1"/>
          </p:nvPr>
        </p:nvSpPr>
        <p:spPr>
          <a:xfrm>
            <a:off x="838200" y="1674704"/>
            <a:ext cx="10515600" cy="4351338"/>
          </a:xfrm>
        </p:spPr>
        <p:txBody>
          <a:bodyPr vert="horz" lIns="91440" tIns="45720" rIns="91440" bIns="45720" rtlCol="0" anchor="t">
            <a:normAutofit fontScale="62500" lnSpcReduction="20000"/>
          </a:bodyPr>
          <a:lstStyle/>
          <a:p>
            <a:pPr>
              <a:lnSpc>
                <a:spcPct val="120000"/>
              </a:lnSpc>
            </a:pPr>
            <a:r>
              <a:rPr lang="en" altLang="ja-JP" err="1">
                <a:latin typeface="Hiragino Kaku Gothic Pro W3"/>
                <a:ea typeface="Hiragino Kaku Gothic Pro W3"/>
              </a:rPr>
              <a:t>Bendapudi</a:t>
            </a:r>
            <a:r>
              <a:rPr lang="en" altLang="ja-JP">
                <a:latin typeface="Hiragino Kaku Gothic Pro W3"/>
                <a:ea typeface="Hiragino Kaku Gothic Pro W3"/>
              </a:rPr>
              <a:t>, Neeli and Leonard L. Berry (1997), “Customers’ Motivations for Maintaining Relationships with Service Providers,” </a:t>
            </a:r>
            <a:r>
              <a:rPr lang="en" altLang="ja-JP" i="1">
                <a:latin typeface="Hiragino Kaku Gothic Pro W3"/>
                <a:ea typeface="Hiragino Kaku Gothic Pro W3"/>
              </a:rPr>
              <a:t>Journal of Retailing</a:t>
            </a:r>
            <a:r>
              <a:rPr lang="en" altLang="ja-JP">
                <a:latin typeface="Hiragino Kaku Gothic Pro W3"/>
                <a:ea typeface="Hiragino Kaku Gothic Pro W3"/>
              </a:rPr>
              <a:t>, 73(1), pp.15-37</a:t>
            </a:r>
            <a:endParaRPr lang="en" altLang="ja-JP"/>
          </a:p>
          <a:p>
            <a:pPr>
              <a:lnSpc>
                <a:spcPct val="120000"/>
              </a:lnSpc>
            </a:pPr>
            <a:r>
              <a:rPr lang="en" altLang="ja-JP"/>
              <a:t>Martin Christopher, Adrian Payne, and David Ballantyne(1991), “</a:t>
            </a:r>
            <a:r>
              <a:rPr lang="en" altLang="ja-JP" i="1"/>
              <a:t>Relationship Marketing: Creating Stakeholder </a:t>
            </a:r>
            <a:r>
              <a:rPr lang="en" altLang="ja-JP" i="1" err="1"/>
              <a:t>Value,”Butterworth</a:t>
            </a:r>
            <a:r>
              <a:rPr lang="en" altLang="ja-JP" i="1"/>
              <a:t>-Heinemann Ltd.”,  </a:t>
            </a:r>
            <a:r>
              <a:rPr lang="en" altLang="ja-JP"/>
              <a:t>p.22</a:t>
            </a:r>
          </a:p>
          <a:p>
            <a:pPr>
              <a:lnSpc>
                <a:spcPct val="120000"/>
              </a:lnSpc>
            </a:pPr>
            <a:r>
              <a:rPr lang="en" altLang="ja-JP">
                <a:latin typeface="Hiragino Kaku Gothic Pro W3"/>
              </a:rPr>
              <a:t>Morgan and Hunt (1994),The Commitment-Trust Theory of Relationship </a:t>
            </a:r>
            <a:r>
              <a:rPr lang="en" altLang="ja-JP" err="1">
                <a:latin typeface="Hiragino Kaku Gothic Pro W3"/>
              </a:rPr>
              <a:t>Marketing,</a:t>
            </a:r>
            <a:r>
              <a:rPr lang="en" altLang="ja-JP" i="1" err="1">
                <a:latin typeface="Hiragino Kaku Gothic Pro W3"/>
              </a:rPr>
              <a:t>Journal</a:t>
            </a:r>
            <a:r>
              <a:rPr lang="en" altLang="ja-JP" i="1">
                <a:latin typeface="Hiragino Kaku Gothic Pro W3"/>
              </a:rPr>
              <a:t> of Marketing</a:t>
            </a:r>
            <a:r>
              <a:rPr lang="en" altLang="ja-JP">
                <a:latin typeface="Hiragino Kaku Gothic Pro W3"/>
              </a:rPr>
              <a:t>,58(3),pp.20-38</a:t>
            </a:r>
          </a:p>
          <a:p>
            <a:pPr>
              <a:lnSpc>
                <a:spcPct val="120000"/>
              </a:lnSpc>
            </a:pPr>
            <a:r>
              <a:rPr lang="en" altLang="ja-JP" err="1">
                <a:latin typeface="Hiragino Kaku Gothic Pro W3"/>
              </a:rPr>
              <a:t>Reicheld</a:t>
            </a:r>
            <a:r>
              <a:rPr lang="en" altLang="ja-JP">
                <a:latin typeface="Hiragino Kaku Gothic Pro W3"/>
              </a:rPr>
              <a:t>, F. (2003) “The One Number You Need to Grow,” </a:t>
            </a:r>
            <a:r>
              <a:rPr lang="en" altLang="ja-JP" i="1">
                <a:latin typeface="Hiragino Kaku Gothic Pro W3"/>
              </a:rPr>
              <a:t>Harvard Business Review </a:t>
            </a:r>
            <a:r>
              <a:rPr lang="en" altLang="ja-JP">
                <a:latin typeface="Hiragino Kaku Gothic Pro W3"/>
              </a:rPr>
              <a:t>, pp.2-10</a:t>
            </a:r>
          </a:p>
          <a:p>
            <a:pPr>
              <a:lnSpc>
                <a:spcPct val="120000"/>
              </a:lnSpc>
            </a:pPr>
            <a:r>
              <a:rPr lang="en" altLang="ja-JP"/>
              <a:t>Urban, G. (2005). Don’t just relate- advocate!: A blueprint for profit in the era of customer power. </a:t>
            </a:r>
          </a:p>
          <a:p>
            <a:pPr>
              <a:lnSpc>
                <a:spcPct val="120000"/>
              </a:lnSpc>
            </a:pPr>
            <a:r>
              <a:rPr lang="en" altLang="ja-JP">
                <a:latin typeface="Hiragino Kaku Gothic Pro W3"/>
              </a:rPr>
              <a:t>Walz, A. M. and </a:t>
            </a:r>
            <a:r>
              <a:rPr lang="en" altLang="ja-JP" err="1">
                <a:latin typeface="Hiragino Kaku Gothic Pro W3"/>
              </a:rPr>
              <a:t>Celuch</a:t>
            </a:r>
            <a:r>
              <a:rPr lang="en" altLang="ja-JP">
                <a:latin typeface="Hiragino Kaku Gothic Pro W3"/>
              </a:rPr>
              <a:t>, K. G. (2010), “The Effect of Retailer Communication on Customer Advocacy: The Moderating Role of Trust,” </a:t>
            </a:r>
            <a:r>
              <a:rPr lang="en" altLang="ja-JP" i="1">
                <a:latin typeface="Hiragino Kaku Gothic Pro W3"/>
              </a:rPr>
              <a:t>Journal of Consumer Satisfaction, Dissatisfaction and Complaining Behavior</a:t>
            </a:r>
            <a:r>
              <a:rPr lang="en" altLang="ja-JP">
                <a:latin typeface="Hiragino Kaku Gothic Pro W3"/>
              </a:rPr>
              <a:t>, 23, 95-110</a:t>
            </a:r>
          </a:p>
          <a:p>
            <a:pPr>
              <a:lnSpc>
                <a:spcPct val="120000"/>
              </a:lnSpc>
            </a:pPr>
            <a:endParaRPr lang="en" altLang="ja-JP"/>
          </a:p>
          <a:p>
            <a:pPr>
              <a:lnSpc>
                <a:spcPct val="120000"/>
              </a:lnSpc>
            </a:pPr>
            <a:endParaRPr lang="en" altLang="ja-JP"/>
          </a:p>
          <a:p>
            <a:pPr>
              <a:lnSpc>
                <a:spcPct val="120000"/>
              </a:lnSpc>
            </a:pPr>
            <a:endParaRPr kumimoji="1" lang="ja-JP" altLang="en-US"/>
          </a:p>
        </p:txBody>
      </p:sp>
      <p:sp>
        <p:nvSpPr>
          <p:cNvPr id="5" name="スライド番号プレースホルダー 4">
            <a:extLst>
              <a:ext uri="{FF2B5EF4-FFF2-40B4-BE49-F238E27FC236}">
                <a16:creationId xmlns:a16="http://schemas.microsoft.com/office/drawing/2014/main" id="{6B3B1B26-4C04-2D4D-9660-721F98848293}"/>
              </a:ext>
            </a:extLst>
          </p:cNvPr>
          <p:cNvSpPr>
            <a:spLocks noGrp="1"/>
          </p:cNvSpPr>
          <p:nvPr>
            <p:ph type="sldNum" sz="quarter" idx="12"/>
          </p:nvPr>
        </p:nvSpPr>
        <p:spPr/>
        <p:txBody>
          <a:bodyPr/>
          <a:lstStyle/>
          <a:p>
            <a:fld id="{3D6D3A38-5440-134B-BA50-5B50EDEFC3F3}" type="slidenum">
              <a:rPr kumimoji="1" lang="ja-JP" altLang="en-US" smtClean="0"/>
              <a:t>31</a:t>
            </a:fld>
            <a:endParaRPr kumimoji="1" lang="ja-JP" altLang="en-US"/>
          </a:p>
        </p:txBody>
      </p:sp>
    </p:spTree>
    <p:extLst>
      <p:ext uri="{BB962C8B-B14F-4D97-AF65-F5344CB8AC3E}">
        <p14:creationId xmlns:p14="http://schemas.microsoft.com/office/powerpoint/2010/main" val="33681128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344DB-669C-8C42-884E-244CEA0FD79D}"/>
              </a:ext>
            </a:extLst>
          </p:cNvPr>
          <p:cNvSpPr>
            <a:spLocks noGrp="1"/>
          </p:cNvSpPr>
          <p:nvPr>
            <p:ph type="title"/>
          </p:nvPr>
        </p:nvSpPr>
        <p:spPr/>
        <p:txBody>
          <a:bodyPr/>
          <a:lstStyle/>
          <a:p>
            <a:r>
              <a:rPr kumimoji="1" lang="ja-JP" altLang="en-US"/>
              <a:t>参考文献</a:t>
            </a:r>
          </a:p>
        </p:txBody>
      </p:sp>
      <p:sp>
        <p:nvSpPr>
          <p:cNvPr id="3" name="コンテンツ プレースホルダー 2">
            <a:extLst>
              <a:ext uri="{FF2B5EF4-FFF2-40B4-BE49-F238E27FC236}">
                <a16:creationId xmlns:a16="http://schemas.microsoft.com/office/drawing/2014/main" id="{25433268-F04C-6F4A-B5B2-23D895341EC4}"/>
              </a:ext>
            </a:extLst>
          </p:cNvPr>
          <p:cNvSpPr>
            <a:spLocks noGrp="1"/>
          </p:cNvSpPr>
          <p:nvPr>
            <p:ph idx="1"/>
          </p:nvPr>
        </p:nvSpPr>
        <p:spPr/>
        <p:txBody>
          <a:bodyPr vert="horz" lIns="91440" tIns="45720" rIns="91440" bIns="45720" rtlCol="0" anchor="t">
            <a:normAutofit fontScale="70000" lnSpcReduction="20000"/>
          </a:bodyPr>
          <a:lstStyle/>
          <a:p>
            <a:pPr>
              <a:lnSpc>
                <a:spcPct val="120000"/>
              </a:lnSpc>
            </a:pPr>
            <a:endParaRPr lang="ja-JP" altLang="en-US"/>
          </a:p>
          <a:p>
            <a:pPr>
              <a:lnSpc>
                <a:spcPct val="120000"/>
              </a:lnSpc>
            </a:pPr>
            <a:r>
              <a:rPr lang="ja-JP" altLang="en-US"/>
              <a:t>公益社団法人日本レコード協会 「音楽メディアユーザー実態調査</a:t>
            </a:r>
            <a:r>
              <a:rPr lang="en-US" altLang="ja-JP"/>
              <a:t>2019</a:t>
            </a:r>
            <a:r>
              <a:rPr lang="ja-JP" altLang="en-US"/>
              <a:t>年度」</a:t>
            </a:r>
          </a:p>
          <a:p>
            <a:pPr>
              <a:lnSpc>
                <a:spcPct val="120000"/>
              </a:lnSpc>
            </a:pPr>
            <a:r>
              <a:rPr lang="ja-JP" altLang="en-US"/>
              <a:t>＜</a:t>
            </a:r>
            <a:r>
              <a:rPr lang="en" altLang="ja-JP"/>
              <a:t>https://www.riaj.or.jp/f/pdf/report/mediauser/softuser2019.pdf</a:t>
            </a:r>
            <a:r>
              <a:rPr lang="ja-JP" altLang="en"/>
              <a:t>＞</a:t>
            </a:r>
            <a:r>
              <a:rPr lang="en" altLang="ja-JP"/>
              <a:t>(</a:t>
            </a:r>
            <a:r>
              <a:rPr lang="ja-JP" altLang="en-US"/>
              <a:t>アクセス日</a:t>
            </a:r>
            <a:r>
              <a:rPr lang="en-US" altLang="ja-JP"/>
              <a:t>2020/9/1)</a:t>
            </a:r>
          </a:p>
          <a:p>
            <a:pPr>
              <a:lnSpc>
                <a:spcPct val="120000"/>
              </a:lnSpc>
            </a:pPr>
            <a:r>
              <a:rPr lang="en" altLang="ja-JP"/>
              <a:t>XERA 【</a:t>
            </a:r>
            <a:r>
              <a:rPr lang="ja-JP" altLang="en-US"/>
              <a:t>音楽学</a:t>
            </a:r>
            <a:r>
              <a:rPr lang="en-US" altLang="ja-JP"/>
              <a:t>】</a:t>
            </a:r>
            <a:r>
              <a:rPr lang="ja-JP" altLang="en-US"/>
              <a:t>音楽産業の歴史と発展～レコード・</a:t>
            </a:r>
            <a:r>
              <a:rPr lang="en" altLang="ja-JP"/>
              <a:t>CD</a:t>
            </a:r>
            <a:r>
              <a:rPr lang="ja-JP" altLang="en"/>
              <a:t>・</a:t>
            </a:r>
            <a:r>
              <a:rPr lang="en" altLang="ja-JP"/>
              <a:t>MP3</a:t>
            </a:r>
            <a:r>
              <a:rPr lang="ja-JP" altLang="en"/>
              <a:t>・</a:t>
            </a:r>
            <a:r>
              <a:rPr lang="ja-JP" altLang="en-US"/>
              <a:t>ストリーミング～、</a:t>
            </a:r>
            <a:r>
              <a:rPr lang="en-US" altLang="ja-JP"/>
              <a:t>2019</a:t>
            </a:r>
            <a:r>
              <a:rPr lang="ja-JP" altLang="en-US"/>
              <a:t>年</a:t>
            </a:r>
            <a:r>
              <a:rPr lang="en-US" altLang="ja-JP"/>
              <a:t>12</a:t>
            </a:r>
            <a:r>
              <a:rPr lang="ja-JP" altLang="en-US"/>
              <a:t>月</a:t>
            </a:r>
            <a:r>
              <a:rPr lang="en-US" altLang="ja-JP"/>
              <a:t>26</a:t>
            </a:r>
            <a:r>
              <a:rPr lang="ja-JP" altLang="en-US"/>
              <a:t>日＜</a:t>
            </a:r>
            <a:r>
              <a:rPr lang="en" altLang="ja-JP"/>
              <a:t>https://xera.jp/entry/musicology</a:t>
            </a:r>
            <a:r>
              <a:rPr lang="ja-JP" altLang="en"/>
              <a:t>＞</a:t>
            </a:r>
            <a:r>
              <a:rPr lang="en" altLang="ja-JP"/>
              <a:t>(</a:t>
            </a:r>
            <a:r>
              <a:rPr lang="ja-JP" altLang="en-US"/>
              <a:t>アクセス日</a:t>
            </a:r>
            <a:r>
              <a:rPr lang="en-US" altLang="ja-JP"/>
              <a:t>2020/9/1)</a:t>
            </a:r>
          </a:p>
          <a:p>
            <a:pPr>
              <a:lnSpc>
                <a:spcPct val="120000"/>
              </a:lnSpc>
            </a:pPr>
            <a:r>
              <a:rPr lang="en" altLang="ja-JP">
                <a:ea typeface="Hiragino Kaku Gothic Pro W3"/>
              </a:rPr>
              <a:t>Soundzoo</a:t>
            </a:r>
            <a:r>
              <a:rPr lang="ja-JP" altLang="en">
                <a:ea typeface="Hiragino Kaku Gothic Pro W3"/>
              </a:rPr>
              <a:t>＜</a:t>
            </a:r>
            <a:r>
              <a:rPr lang="en" altLang="ja-JP">
                <a:ea typeface="Hiragino Kaku Gothic Pro W3"/>
              </a:rPr>
              <a:t>https://studentwalker.com/music-streaming-service-free-trial/</a:t>
            </a:r>
            <a:r>
              <a:rPr lang="ja-JP" altLang="en">
                <a:ea typeface="Hiragino Kaku Gothic Pro W3"/>
              </a:rPr>
              <a:t>＞</a:t>
            </a:r>
            <a:r>
              <a:rPr lang="en-US">
                <a:latin typeface="YuGothic"/>
                <a:ea typeface="Hiragino Kaku Gothic Pro W3"/>
              </a:rPr>
              <a:t>2019</a:t>
            </a:r>
            <a:r>
              <a:rPr lang="ja-JP" altLang="en-US">
                <a:latin typeface="YuGothic"/>
                <a:ea typeface="Hiragino Kaku Gothic Pro W3"/>
              </a:rPr>
              <a:t>年</a:t>
            </a:r>
            <a:r>
              <a:rPr lang="en-US">
                <a:latin typeface="YuGothic"/>
                <a:ea typeface="Hiragino Kaku Gothic Pro W3"/>
              </a:rPr>
              <a:t>10</a:t>
            </a:r>
            <a:r>
              <a:rPr lang="ja-JP" altLang="en-US">
                <a:latin typeface="YuGothic"/>
                <a:ea typeface="Hiragino Kaku Gothic Pro W3"/>
              </a:rPr>
              <a:t>月</a:t>
            </a:r>
            <a:r>
              <a:rPr lang="en-US">
                <a:latin typeface="YuGothic"/>
                <a:ea typeface="Hiragino Kaku Gothic Pro W3"/>
              </a:rPr>
              <a:t>8</a:t>
            </a:r>
            <a:r>
              <a:rPr lang="ja-JP" altLang="en-US">
                <a:latin typeface="YuGothic"/>
                <a:ea typeface="Hiragino Kaku Gothic Pro W3"/>
              </a:rPr>
              <a:t>日更新</a:t>
            </a:r>
            <a:r>
              <a:rPr lang="en" altLang="ja-JP">
                <a:ea typeface="Hiragino Kaku Gothic Pro W3"/>
              </a:rPr>
              <a:t>(</a:t>
            </a:r>
            <a:r>
              <a:rPr lang="ja-JP" altLang="en-US">
                <a:ea typeface="Hiragino Kaku Gothic Pro W3"/>
              </a:rPr>
              <a:t>アクセス日</a:t>
            </a:r>
            <a:r>
              <a:rPr lang="en-US" altLang="ja-JP">
                <a:ea typeface="Hiragino Kaku Gothic Pro W3"/>
              </a:rPr>
              <a:t>2020/9/1)</a:t>
            </a:r>
          </a:p>
          <a:p>
            <a:pPr>
              <a:lnSpc>
                <a:spcPct val="120000"/>
              </a:lnSpc>
            </a:pPr>
            <a:r>
              <a:rPr lang="ja-JP" altLang="en-US"/>
              <a:t>榎本幹朗、「定額制配信でアーティストは稼げるのか</a:t>
            </a:r>
            <a:r>
              <a:rPr lang="en-US" altLang="ja-JP"/>
              <a:t>?</a:t>
            </a:r>
            <a:r>
              <a:rPr lang="ja-JP" altLang="en-US"/>
              <a:t>」、</a:t>
            </a:r>
            <a:r>
              <a:rPr lang="en" altLang="ja-JP"/>
              <a:t>M-ON!MUSIC</a:t>
            </a:r>
            <a:r>
              <a:rPr lang="ja-JP" altLang="en"/>
              <a:t>、</a:t>
            </a:r>
            <a:r>
              <a:rPr lang="en" altLang="ja-JP"/>
              <a:t>2015</a:t>
            </a:r>
            <a:r>
              <a:rPr lang="ja-JP" altLang="en-US"/>
              <a:t>年</a:t>
            </a:r>
            <a:r>
              <a:rPr lang="en-US" altLang="ja-JP"/>
              <a:t>7</a:t>
            </a:r>
            <a:r>
              <a:rPr lang="ja-JP" altLang="en-US"/>
              <a:t>月</a:t>
            </a:r>
            <a:r>
              <a:rPr lang="en-US" altLang="ja-JP"/>
              <a:t>15</a:t>
            </a:r>
            <a:r>
              <a:rPr lang="ja-JP" altLang="en-US"/>
              <a:t>日更新＜</a:t>
            </a:r>
            <a:r>
              <a:rPr lang="en" altLang="ja-JP"/>
              <a:t>https://www.m-on-music.jp/0000002706/</a:t>
            </a:r>
            <a:r>
              <a:rPr lang="ja-JP" altLang="en"/>
              <a:t>＞</a:t>
            </a:r>
            <a:r>
              <a:rPr lang="en" altLang="ja-JP"/>
              <a:t>(</a:t>
            </a:r>
            <a:r>
              <a:rPr lang="ja-JP" altLang="en-US"/>
              <a:t>アクセス日</a:t>
            </a:r>
            <a:r>
              <a:rPr lang="en-US" altLang="ja-JP"/>
              <a:t>2020/9/1)</a:t>
            </a:r>
          </a:p>
          <a:p>
            <a:pPr>
              <a:lnSpc>
                <a:spcPct val="120000"/>
              </a:lnSpc>
            </a:pPr>
            <a:endParaRPr lang="en-US" altLang="ja-JP"/>
          </a:p>
          <a:p>
            <a:pPr>
              <a:lnSpc>
                <a:spcPct val="120000"/>
              </a:lnSpc>
            </a:pPr>
            <a:endParaRPr lang="en-US" altLang="ja-JP"/>
          </a:p>
          <a:p>
            <a:pPr>
              <a:lnSpc>
                <a:spcPct val="120000"/>
              </a:lnSpc>
            </a:pPr>
            <a:endParaRPr lang="en-US" altLang="ja-JP"/>
          </a:p>
          <a:p>
            <a:pPr>
              <a:lnSpc>
                <a:spcPct val="120000"/>
              </a:lnSpc>
            </a:pPr>
            <a:endParaRPr kumimoji="1" lang="ja-JP" altLang="en-US"/>
          </a:p>
        </p:txBody>
      </p:sp>
      <p:sp>
        <p:nvSpPr>
          <p:cNvPr id="5" name="スライド番号プレースホルダー 4">
            <a:extLst>
              <a:ext uri="{FF2B5EF4-FFF2-40B4-BE49-F238E27FC236}">
                <a16:creationId xmlns:a16="http://schemas.microsoft.com/office/drawing/2014/main" id="{154B20ED-7CA4-8248-AFBE-C45F086DF7BE}"/>
              </a:ext>
            </a:extLst>
          </p:cNvPr>
          <p:cNvSpPr>
            <a:spLocks noGrp="1"/>
          </p:cNvSpPr>
          <p:nvPr>
            <p:ph type="sldNum" sz="quarter" idx="12"/>
          </p:nvPr>
        </p:nvSpPr>
        <p:spPr/>
        <p:txBody>
          <a:bodyPr/>
          <a:lstStyle/>
          <a:p>
            <a:fld id="{3D6D3A38-5440-134B-BA50-5B50EDEFC3F3}" type="slidenum">
              <a:rPr kumimoji="1" lang="ja-JP" altLang="en-US" smtClean="0"/>
              <a:t>32</a:t>
            </a:fld>
            <a:endParaRPr kumimoji="1" lang="ja-JP" altLang="en-US"/>
          </a:p>
        </p:txBody>
      </p:sp>
    </p:spTree>
    <p:extLst>
      <p:ext uri="{BB962C8B-B14F-4D97-AF65-F5344CB8AC3E}">
        <p14:creationId xmlns:p14="http://schemas.microsoft.com/office/powerpoint/2010/main" val="2840991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8713B8-585F-0D43-B007-DDA9392FC2E3}"/>
              </a:ext>
            </a:extLst>
          </p:cNvPr>
          <p:cNvSpPr>
            <a:spLocks noGrp="1"/>
          </p:cNvSpPr>
          <p:nvPr>
            <p:ph type="title"/>
          </p:nvPr>
        </p:nvSpPr>
        <p:spPr/>
        <p:txBody>
          <a:bodyPr/>
          <a:lstStyle/>
          <a:p>
            <a:r>
              <a:rPr lang="ja-JP" altLang="en-US" b="1">
                <a:latin typeface="Hiragino Kaku Gothic Pro W6" panose="020B0300000000000000" pitchFamily="34" charset="-128"/>
              </a:rPr>
              <a:t>現状分析</a:t>
            </a:r>
            <a:r>
              <a:rPr lang="en-US" altLang="ja-JP" b="1">
                <a:latin typeface="Hiragino Kaku Gothic Pro W6" panose="020B0300000000000000" pitchFamily="34" charset="-128"/>
              </a:rPr>
              <a:t>(</a:t>
            </a:r>
            <a:r>
              <a:rPr lang="ja-JP" altLang="en-US" b="1">
                <a:latin typeface="Hiragino Kaku Gothic Pro W6" panose="020B0300000000000000" pitchFamily="34" charset="-128"/>
              </a:rPr>
              <a:t>音楽視聴媒体の変化</a:t>
            </a:r>
            <a:r>
              <a:rPr lang="en-US" altLang="ja-JP" b="1">
                <a:latin typeface="Hiragino Kaku Gothic Pro W6" panose="020B0300000000000000" pitchFamily="34" charset="-128"/>
              </a:rPr>
              <a:t>)</a:t>
            </a:r>
            <a:endParaRPr kumimoji="1" lang="ja-JP" altLang="en-US" b="1">
              <a:latin typeface="Hiragino Kaku Gothic Pro W6" panose="020B0300000000000000" pitchFamily="34" charset="-128"/>
            </a:endParaRPr>
          </a:p>
        </p:txBody>
      </p:sp>
      <p:sp>
        <p:nvSpPr>
          <p:cNvPr id="3" name="コンテンツ プレースホルダー 2">
            <a:extLst>
              <a:ext uri="{FF2B5EF4-FFF2-40B4-BE49-F238E27FC236}">
                <a16:creationId xmlns:a16="http://schemas.microsoft.com/office/drawing/2014/main" id="{D0AB387D-14A9-6D44-8946-CAF3DA0A8777}"/>
              </a:ext>
            </a:extLst>
          </p:cNvPr>
          <p:cNvSpPr>
            <a:spLocks noGrp="1"/>
          </p:cNvSpPr>
          <p:nvPr>
            <p:ph idx="1"/>
          </p:nvPr>
        </p:nvSpPr>
        <p:spPr>
          <a:xfrm>
            <a:off x="7132920" y="1958764"/>
            <a:ext cx="7102876" cy="2253130"/>
          </a:xfrm>
        </p:spPr>
        <p:txBody>
          <a:bodyPr>
            <a:normAutofit/>
          </a:bodyPr>
          <a:lstStyle/>
          <a:p>
            <a:r>
              <a:rPr lang="en-US" altLang="ja-JP" sz="1800"/>
              <a:t>1877</a:t>
            </a:r>
            <a:r>
              <a:rPr lang="ja-JP" altLang="en-US" sz="1800"/>
              <a:t>年　エジソンによるレコードの発明</a:t>
            </a:r>
          </a:p>
          <a:p>
            <a:r>
              <a:rPr lang="en-US" altLang="ja-JP" sz="1800"/>
              <a:t>1982</a:t>
            </a:r>
            <a:r>
              <a:rPr lang="ja-JP" altLang="en-US" sz="1800"/>
              <a:t>年　フィリップス社による</a:t>
            </a:r>
            <a:r>
              <a:rPr lang="en" altLang="ja-JP" sz="1800"/>
              <a:t>CD</a:t>
            </a:r>
            <a:r>
              <a:rPr lang="ja-JP" altLang="en-US" sz="1800"/>
              <a:t>の発明</a:t>
            </a:r>
          </a:p>
          <a:p>
            <a:r>
              <a:rPr lang="en-US" altLang="ja-JP" sz="1800"/>
              <a:t>1999</a:t>
            </a:r>
            <a:r>
              <a:rPr lang="ja-JP" altLang="en-US" sz="1800"/>
              <a:t>年　</a:t>
            </a:r>
            <a:r>
              <a:rPr lang="en" altLang="ja-JP" sz="1800"/>
              <a:t>iPod</a:t>
            </a:r>
            <a:r>
              <a:rPr lang="ja-JP" altLang="en-US" sz="1800"/>
              <a:t>の登場</a:t>
            </a:r>
          </a:p>
          <a:p>
            <a:r>
              <a:rPr lang="en-US" altLang="ja-JP" sz="1800"/>
              <a:t>2008</a:t>
            </a:r>
            <a:r>
              <a:rPr lang="ja-JP" altLang="en-US" sz="1800"/>
              <a:t>年　ダウンロード販売</a:t>
            </a:r>
          </a:p>
          <a:p>
            <a:r>
              <a:rPr lang="en-US" altLang="ja-JP" sz="1800"/>
              <a:t>2017</a:t>
            </a:r>
            <a:r>
              <a:rPr lang="ja-JP" altLang="en-US" sz="1800"/>
              <a:t>年　ストリーミングサービス</a:t>
            </a:r>
          </a:p>
          <a:p>
            <a:endParaRPr kumimoji="1" lang="ja-JP" altLang="en-US" sz="1800"/>
          </a:p>
        </p:txBody>
      </p:sp>
      <p:sp>
        <p:nvSpPr>
          <p:cNvPr id="4" name="スライド番号プレースホルダー 3">
            <a:extLst>
              <a:ext uri="{FF2B5EF4-FFF2-40B4-BE49-F238E27FC236}">
                <a16:creationId xmlns:a16="http://schemas.microsoft.com/office/drawing/2014/main" id="{5821A6B3-F7DE-9049-AFA7-1DEAE23F4026}"/>
              </a:ext>
            </a:extLst>
          </p:cNvPr>
          <p:cNvSpPr>
            <a:spLocks noGrp="1"/>
          </p:cNvSpPr>
          <p:nvPr>
            <p:ph type="sldNum" sz="quarter" idx="12"/>
          </p:nvPr>
        </p:nvSpPr>
        <p:spPr/>
        <p:txBody>
          <a:bodyPr/>
          <a:lstStyle/>
          <a:p>
            <a:fld id="{3D6D3A38-5440-134B-BA50-5B50EDEFC3F3}" type="slidenum">
              <a:rPr kumimoji="1" lang="ja-JP" altLang="en-US" smtClean="0"/>
              <a:t>4</a:t>
            </a:fld>
            <a:endParaRPr kumimoji="1" lang="ja-JP" altLang="en-US"/>
          </a:p>
        </p:txBody>
      </p:sp>
      <p:pic>
        <p:nvPicPr>
          <p:cNvPr id="5" name="Picture 4">
            <a:extLst>
              <a:ext uri="{FF2B5EF4-FFF2-40B4-BE49-F238E27FC236}">
                <a16:creationId xmlns:a16="http://schemas.microsoft.com/office/drawing/2014/main" id="{19913963-82B6-FA4D-8598-3CCB1AC5DA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054" y="1330613"/>
            <a:ext cx="7018866" cy="350943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正方形/長方形 5">
            <a:extLst>
              <a:ext uri="{FF2B5EF4-FFF2-40B4-BE49-F238E27FC236}">
                <a16:creationId xmlns:a16="http://schemas.microsoft.com/office/drawing/2014/main" id="{2BC13A85-A5F4-EA4D-8593-5D256820D6C2}"/>
              </a:ext>
            </a:extLst>
          </p:cNvPr>
          <p:cNvSpPr/>
          <p:nvPr/>
        </p:nvSpPr>
        <p:spPr>
          <a:xfrm>
            <a:off x="2053868" y="5444539"/>
            <a:ext cx="8084264" cy="523220"/>
          </a:xfrm>
          <a:prstGeom prst="rect">
            <a:avLst/>
          </a:prstGeom>
        </p:spPr>
        <p:txBody>
          <a:bodyPr wrap="none">
            <a:spAutoFit/>
          </a:bodyPr>
          <a:lstStyle/>
          <a:p>
            <a:pPr algn="ctr"/>
            <a:r>
              <a:rPr lang="ja-JP" altLang="en-US" sz="2800" b="1">
                <a:latin typeface="Hiragino Kaku Gothic Pro W6" panose="020B0300000000000000" pitchFamily="34" charset="-128"/>
                <a:ea typeface="Hiragino Kaku Gothic Pro W6" panose="020B0300000000000000" pitchFamily="34" charset="-128"/>
              </a:rPr>
              <a:t>音楽視聴媒体がアナログからデジタルへ変化した</a:t>
            </a:r>
          </a:p>
        </p:txBody>
      </p:sp>
      <p:sp>
        <p:nvSpPr>
          <p:cNvPr id="7" name="テキスト ボックス 6">
            <a:extLst>
              <a:ext uri="{FF2B5EF4-FFF2-40B4-BE49-F238E27FC236}">
                <a16:creationId xmlns:a16="http://schemas.microsoft.com/office/drawing/2014/main" id="{7F50ECB3-0051-2846-8F0A-ABFDBF129C79}"/>
              </a:ext>
            </a:extLst>
          </p:cNvPr>
          <p:cNvSpPr txBox="1"/>
          <p:nvPr/>
        </p:nvSpPr>
        <p:spPr>
          <a:xfrm>
            <a:off x="1518082" y="6400800"/>
            <a:ext cx="8220520" cy="646331"/>
          </a:xfrm>
          <a:prstGeom prst="rect">
            <a:avLst/>
          </a:prstGeom>
          <a:noFill/>
        </p:spPr>
        <p:txBody>
          <a:bodyPr wrap="none" rtlCol="0">
            <a:spAutoFit/>
          </a:bodyPr>
          <a:lstStyle/>
          <a:p>
            <a:pPr algn="ctr"/>
            <a:r>
              <a:rPr lang="ja-JP" altLang="en-US" sz="1200">
                <a:solidFill>
                  <a:schemeClr val="bg1"/>
                </a:solidFill>
                <a:latin typeface="Hiragino Kaku Gothic Pro W3" panose="020B0300000000000000" pitchFamily="34" charset="-128"/>
                <a:ea typeface="Hiragino Kaku Gothic Pro W3" panose="020B0300000000000000" pitchFamily="34" charset="-128"/>
              </a:rPr>
              <a:t>出典：</a:t>
            </a:r>
            <a:r>
              <a:rPr lang="en" altLang="ja-JP" sz="1200">
                <a:solidFill>
                  <a:schemeClr val="bg1"/>
                </a:solidFill>
                <a:latin typeface="Hiragino Kaku Gothic Pro W3" panose="020B0300000000000000" pitchFamily="34" charset="-128"/>
                <a:ea typeface="Hiragino Kaku Gothic Pro W3" panose="020B0300000000000000" pitchFamily="34" charset="-128"/>
              </a:rPr>
              <a:t>XERA​ 【</a:t>
            </a:r>
            <a:r>
              <a:rPr lang="ja-JP" altLang="en-US" sz="1200">
                <a:solidFill>
                  <a:schemeClr val="bg1"/>
                </a:solidFill>
                <a:latin typeface="Hiragino Kaku Gothic Pro W3" panose="020B0300000000000000" pitchFamily="34" charset="-128"/>
                <a:ea typeface="Hiragino Kaku Gothic Pro W3" panose="020B0300000000000000" pitchFamily="34" charset="-128"/>
              </a:rPr>
              <a:t>音楽学</a:t>
            </a:r>
            <a:r>
              <a:rPr lang="en-US" altLang="ja-JP" sz="1200">
                <a:solidFill>
                  <a:schemeClr val="bg1"/>
                </a:solidFill>
                <a:latin typeface="Hiragino Kaku Gothic Pro W3" panose="020B0300000000000000" pitchFamily="34" charset="-128"/>
                <a:ea typeface="Hiragino Kaku Gothic Pro W3" panose="020B0300000000000000" pitchFamily="34" charset="-128"/>
              </a:rPr>
              <a:t>】</a:t>
            </a:r>
            <a:r>
              <a:rPr lang="ja-JP" altLang="en-US" sz="1200">
                <a:solidFill>
                  <a:schemeClr val="bg1"/>
                </a:solidFill>
                <a:latin typeface="Hiragino Kaku Gothic Pro W3" panose="020B0300000000000000" pitchFamily="34" charset="-128"/>
                <a:ea typeface="Hiragino Kaku Gothic Pro W3" panose="020B0300000000000000" pitchFamily="34" charset="-128"/>
              </a:rPr>
              <a:t>音楽産業の歴史と発展～レコード・</a:t>
            </a:r>
            <a:r>
              <a:rPr lang="en" altLang="ja-JP" sz="1200">
                <a:solidFill>
                  <a:schemeClr val="bg1"/>
                </a:solidFill>
                <a:latin typeface="Hiragino Kaku Gothic Pro W3" panose="020B0300000000000000" pitchFamily="34" charset="-128"/>
                <a:ea typeface="Hiragino Kaku Gothic Pro W3" panose="020B0300000000000000" pitchFamily="34" charset="-128"/>
              </a:rPr>
              <a:t>CD</a:t>
            </a:r>
            <a:r>
              <a:rPr lang="ja-JP" altLang="en" sz="1200">
                <a:solidFill>
                  <a:schemeClr val="bg1"/>
                </a:solidFill>
                <a:latin typeface="Hiragino Kaku Gothic Pro W3" panose="020B0300000000000000" pitchFamily="34" charset="-128"/>
                <a:ea typeface="Hiragino Kaku Gothic Pro W3" panose="020B0300000000000000" pitchFamily="34" charset="-128"/>
              </a:rPr>
              <a:t>・</a:t>
            </a:r>
            <a:r>
              <a:rPr lang="en" altLang="ja-JP" sz="1200">
                <a:solidFill>
                  <a:schemeClr val="bg1"/>
                </a:solidFill>
                <a:latin typeface="Hiragino Kaku Gothic Pro W3" panose="020B0300000000000000" pitchFamily="34" charset="-128"/>
                <a:ea typeface="Hiragino Kaku Gothic Pro W3" panose="020B0300000000000000" pitchFamily="34" charset="-128"/>
              </a:rPr>
              <a:t>MP3</a:t>
            </a:r>
            <a:r>
              <a:rPr lang="ja-JP" altLang="en" sz="1200">
                <a:solidFill>
                  <a:schemeClr val="bg1"/>
                </a:solidFill>
                <a:latin typeface="Hiragino Kaku Gothic Pro W3" panose="020B0300000000000000" pitchFamily="34" charset="-128"/>
                <a:ea typeface="Hiragino Kaku Gothic Pro W3" panose="020B0300000000000000" pitchFamily="34" charset="-128"/>
              </a:rPr>
              <a:t>・</a:t>
            </a:r>
            <a:r>
              <a:rPr lang="ja-JP" altLang="en-US" sz="1200">
                <a:solidFill>
                  <a:schemeClr val="bg1"/>
                </a:solidFill>
                <a:latin typeface="Hiragino Kaku Gothic Pro W3" panose="020B0300000000000000" pitchFamily="34" charset="-128"/>
                <a:ea typeface="Hiragino Kaku Gothic Pro W3" panose="020B0300000000000000" pitchFamily="34" charset="-128"/>
              </a:rPr>
              <a:t>ストリーミング～　</a:t>
            </a:r>
            <a:r>
              <a:rPr lang="en-US" altLang="ja-JP" sz="1200">
                <a:solidFill>
                  <a:schemeClr val="bg1"/>
                </a:solidFill>
                <a:latin typeface="Hiragino Kaku Gothic Pro W3" panose="020B0300000000000000" pitchFamily="34" charset="-128"/>
                <a:ea typeface="Hiragino Kaku Gothic Pro W3" panose="020B0300000000000000" pitchFamily="34" charset="-128"/>
              </a:rPr>
              <a:t>2019</a:t>
            </a:r>
            <a:r>
              <a:rPr lang="ja-JP" altLang="en-US" sz="1200">
                <a:solidFill>
                  <a:schemeClr val="bg1"/>
                </a:solidFill>
                <a:latin typeface="Hiragino Kaku Gothic Pro W3" panose="020B0300000000000000" pitchFamily="34" charset="-128"/>
                <a:ea typeface="Hiragino Kaku Gothic Pro W3" panose="020B0300000000000000" pitchFamily="34" charset="-128"/>
              </a:rPr>
              <a:t>年</a:t>
            </a:r>
            <a:r>
              <a:rPr lang="en-US" altLang="ja-JP" sz="1200">
                <a:solidFill>
                  <a:schemeClr val="bg1"/>
                </a:solidFill>
                <a:latin typeface="Hiragino Kaku Gothic Pro W3" panose="020B0300000000000000" pitchFamily="34" charset="-128"/>
                <a:ea typeface="Hiragino Kaku Gothic Pro W3" panose="020B0300000000000000" pitchFamily="34" charset="-128"/>
              </a:rPr>
              <a:t>12</a:t>
            </a:r>
            <a:r>
              <a:rPr lang="ja-JP" altLang="en-US" sz="1200">
                <a:solidFill>
                  <a:schemeClr val="bg1"/>
                </a:solidFill>
                <a:latin typeface="Hiragino Kaku Gothic Pro W3" panose="020B0300000000000000" pitchFamily="34" charset="-128"/>
                <a:ea typeface="Hiragino Kaku Gothic Pro W3" panose="020B0300000000000000" pitchFamily="34" charset="-128"/>
              </a:rPr>
              <a:t>月</a:t>
            </a:r>
            <a:r>
              <a:rPr lang="en-US" altLang="ja-JP" sz="1200">
                <a:solidFill>
                  <a:schemeClr val="bg1"/>
                </a:solidFill>
                <a:latin typeface="Hiragino Kaku Gothic Pro W3" panose="020B0300000000000000" pitchFamily="34" charset="-128"/>
                <a:ea typeface="Hiragino Kaku Gothic Pro W3" panose="020B0300000000000000" pitchFamily="34" charset="-128"/>
              </a:rPr>
              <a:t>26</a:t>
            </a:r>
            <a:r>
              <a:rPr lang="ja-JP" altLang="en-US" sz="1200">
                <a:solidFill>
                  <a:schemeClr val="bg1"/>
                </a:solidFill>
                <a:latin typeface="Hiragino Kaku Gothic Pro W3" panose="020B0300000000000000" pitchFamily="34" charset="-128"/>
                <a:ea typeface="Hiragino Kaku Gothic Pro W3" panose="020B0300000000000000" pitchFamily="34" charset="-128"/>
              </a:rPr>
              <a:t>日更新</a:t>
            </a:r>
          </a:p>
          <a:p>
            <a:pPr algn="ctr"/>
            <a:r>
              <a:rPr lang="en-US" altLang="ja-JP" sz="1200">
                <a:solidFill>
                  <a:schemeClr val="bg1"/>
                </a:solidFill>
                <a:latin typeface="Hiragino Kaku Gothic Pro W3" panose="020B0300000000000000" pitchFamily="34" charset="-128"/>
                <a:ea typeface="Hiragino Kaku Gothic Pro W3" panose="020B0300000000000000" pitchFamily="34" charset="-128"/>
              </a:rPr>
              <a:t>&lt;​</a:t>
            </a:r>
            <a:r>
              <a:rPr lang="en" altLang="ja-JP" sz="1200">
                <a:solidFill>
                  <a:schemeClr val="bg1"/>
                </a:solidFill>
                <a:latin typeface="Hiragino Kaku Gothic Pro W3" panose="020B0300000000000000" pitchFamily="34" charset="-128"/>
                <a:ea typeface="Hiragino Kaku Gothic Pro W3" panose="020B0300000000000000" pitchFamily="34" charset="-128"/>
              </a:rPr>
              <a:t>https://</a:t>
            </a:r>
            <a:r>
              <a:rPr lang="en" altLang="ja-JP" sz="1200" err="1">
                <a:solidFill>
                  <a:schemeClr val="bg1"/>
                </a:solidFill>
                <a:latin typeface="Hiragino Kaku Gothic Pro W3" panose="020B0300000000000000" pitchFamily="34" charset="-128"/>
                <a:ea typeface="Hiragino Kaku Gothic Pro W3" panose="020B0300000000000000" pitchFamily="34" charset="-128"/>
              </a:rPr>
              <a:t>xera.jp</a:t>
            </a:r>
            <a:r>
              <a:rPr lang="en" altLang="ja-JP" sz="1200">
                <a:solidFill>
                  <a:schemeClr val="bg1"/>
                </a:solidFill>
                <a:latin typeface="Hiragino Kaku Gothic Pro W3" panose="020B0300000000000000" pitchFamily="34" charset="-128"/>
                <a:ea typeface="Hiragino Kaku Gothic Pro W3" panose="020B0300000000000000" pitchFamily="34" charset="-128"/>
              </a:rPr>
              <a:t>/entry/musicology</a:t>
            </a:r>
            <a:r>
              <a:rPr lang="ja-JP" altLang="en" sz="1200">
                <a:solidFill>
                  <a:schemeClr val="bg1"/>
                </a:solidFill>
                <a:latin typeface="Hiragino Kaku Gothic Pro W3" panose="020B0300000000000000" pitchFamily="34" charset="-128"/>
                <a:ea typeface="Hiragino Kaku Gothic Pro W3" panose="020B0300000000000000" pitchFamily="34" charset="-128"/>
              </a:rPr>
              <a:t>＞</a:t>
            </a:r>
            <a:r>
              <a:rPr lang="en" altLang="ja-JP" sz="1200">
                <a:solidFill>
                  <a:schemeClr val="bg1"/>
                </a:solidFill>
                <a:latin typeface="Hiragino Kaku Gothic Pro W3" panose="020B0300000000000000" pitchFamily="34" charset="-128"/>
                <a:ea typeface="Hiragino Kaku Gothic Pro W3" panose="020B0300000000000000" pitchFamily="34" charset="-128"/>
              </a:rPr>
              <a:t>(</a:t>
            </a:r>
            <a:r>
              <a:rPr lang="ja-JP" altLang="en-US" sz="1200">
                <a:solidFill>
                  <a:schemeClr val="bg1"/>
                </a:solidFill>
                <a:latin typeface="Hiragino Kaku Gothic Pro W3" panose="020B0300000000000000" pitchFamily="34" charset="-128"/>
                <a:ea typeface="Hiragino Kaku Gothic Pro W3" panose="020B0300000000000000" pitchFamily="34" charset="-128"/>
              </a:rPr>
              <a:t>アクセス日</a:t>
            </a:r>
            <a:r>
              <a:rPr lang="en-US" altLang="ja-JP" sz="1200">
                <a:solidFill>
                  <a:schemeClr val="bg1"/>
                </a:solidFill>
                <a:latin typeface="Hiragino Kaku Gothic Pro W3" panose="020B0300000000000000" pitchFamily="34" charset="-128"/>
                <a:ea typeface="Hiragino Kaku Gothic Pro W3" panose="020B0300000000000000" pitchFamily="34" charset="-128"/>
              </a:rPr>
              <a:t>2020/9/1)</a:t>
            </a:r>
          </a:p>
          <a:p>
            <a:pPr algn="ctr"/>
            <a:endParaRPr kumimoji="1" lang="ja-JP" altLang="en-US" sz="1200">
              <a:solidFill>
                <a:schemeClr val="bg1"/>
              </a:solidFill>
              <a:latin typeface="Hiragino Kaku Gothic Pro W3" panose="020B0300000000000000" pitchFamily="34" charset="-128"/>
              <a:ea typeface="Hiragino Kaku Gothic Pro W3" panose="020B0300000000000000" pitchFamily="34" charset="-128"/>
            </a:endParaRPr>
          </a:p>
        </p:txBody>
      </p:sp>
    </p:spTree>
    <p:extLst>
      <p:ext uri="{BB962C8B-B14F-4D97-AF65-F5344CB8AC3E}">
        <p14:creationId xmlns:p14="http://schemas.microsoft.com/office/powerpoint/2010/main" val="4265979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CF7841-F39B-3540-97FB-CCA9129DCAD2}"/>
              </a:ext>
            </a:extLst>
          </p:cNvPr>
          <p:cNvSpPr>
            <a:spLocks noGrp="1"/>
          </p:cNvSpPr>
          <p:nvPr>
            <p:ph type="title"/>
          </p:nvPr>
        </p:nvSpPr>
        <p:spPr/>
        <p:txBody>
          <a:bodyPr/>
          <a:lstStyle/>
          <a:p>
            <a:r>
              <a:rPr lang="ja-JP" altLang="en-US" b="1">
                <a:ea typeface="Hiragino Kaku Gothic Pro W6"/>
                <a:cs typeface="Futura Condensed Medium"/>
              </a:rPr>
              <a:t>現状分析</a:t>
            </a:r>
            <a:r>
              <a:rPr lang="en-US" altLang="ja-JP" b="1">
                <a:ea typeface="Hiragino Kaku Gothic Pro W6"/>
                <a:cs typeface="Futura Condensed Medium"/>
              </a:rPr>
              <a:t>(</a:t>
            </a:r>
            <a:r>
              <a:rPr lang="ja-JP" altLang="en-US" b="1">
                <a:ea typeface="Hiragino Kaku Gothic Pro W6"/>
                <a:cs typeface="Futura Condensed Medium"/>
              </a:rPr>
              <a:t>現代の音楽聴取方法</a:t>
            </a:r>
            <a:r>
              <a:rPr lang="en-US" altLang="ja-JP" b="1">
                <a:ea typeface="Hiragino Kaku Gothic Pro W6"/>
                <a:cs typeface="Futura Condensed Medium"/>
              </a:rPr>
              <a:t>)</a:t>
            </a:r>
            <a:endParaRPr lang="ja-JP" altLang="en-US" b="1">
              <a:ea typeface="Hiragino Kaku Gothic Pro W6"/>
              <a:cs typeface="Futura Condensed Medium"/>
            </a:endParaRPr>
          </a:p>
        </p:txBody>
      </p:sp>
      <p:sp>
        <p:nvSpPr>
          <p:cNvPr id="3" name="コンテンツ プレースホルダー 2">
            <a:extLst>
              <a:ext uri="{FF2B5EF4-FFF2-40B4-BE49-F238E27FC236}">
                <a16:creationId xmlns:a16="http://schemas.microsoft.com/office/drawing/2014/main" id="{E5CAE8CE-D6E1-FA44-A986-3801E3F66768}"/>
              </a:ext>
            </a:extLst>
          </p:cNvPr>
          <p:cNvSpPr>
            <a:spLocks noGrp="1"/>
          </p:cNvSpPr>
          <p:nvPr>
            <p:ph idx="1"/>
          </p:nvPr>
        </p:nvSpPr>
        <p:spPr>
          <a:xfrm>
            <a:off x="7688062" y="1364894"/>
            <a:ext cx="3665738" cy="2106251"/>
          </a:xfrm>
        </p:spPr>
        <p:txBody>
          <a:bodyPr>
            <a:noAutofit/>
          </a:bodyPr>
          <a:lstStyle/>
          <a:p>
            <a:pPr marL="0" indent="0">
              <a:buNone/>
            </a:pPr>
            <a:r>
              <a:rPr lang="ja-JP" altLang="en-US" sz="2000"/>
              <a:t>・</a:t>
            </a:r>
            <a:r>
              <a:rPr lang="en-US" altLang="ja-JP" sz="2000"/>
              <a:t>2019</a:t>
            </a:r>
            <a:r>
              <a:rPr lang="ja-JP" altLang="en-US" sz="2000"/>
              <a:t>年の音楽聴取方法１位が</a:t>
            </a:r>
            <a:r>
              <a:rPr lang="en-US" altLang="ja-JP" sz="2000"/>
              <a:t>『</a:t>
            </a:r>
            <a:r>
              <a:rPr lang="en" altLang="ja-JP" sz="2000"/>
              <a:t>YouTube』</a:t>
            </a:r>
          </a:p>
          <a:p>
            <a:pPr marL="0" indent="0">
              <a:buNone/>
            </a:pPr>
            <a:endParaRPr lang="en" altLang="ja-JP" sz="2000"/>
          </a:p>
          <a:p>
            <a:pPr marL="0" indent="0">
              <a:buNone/>
            </a:pPr>
            <a:r>
              <a:rPr lang="ja-JP" altLang="en-US" sz="2000"/>
              <a:t>・定額音楽配信サービスや無料音楽アプリサービスの伸び率が高い</a:t>
            </a:r>
          </a:p>
        </p:txBody>
      </p:sp>
      <p:sp>
        <p:nvSpPr>
          <p:cNvPr id="4" name="スライド番号プレースホルダー 3">
            <a:extLst>
              <a:ext uri="{FF2B5EF4-FFF2-40B4-BE49-F238E27FC236}">
                <a16:creationId xmlns:a16="http://schemas.microsoft.com/office/drawing/2014/main" id="{D61E1E8A-E213-AF45-81D5-49CA1BBF75EF}"/>
              </a:ext>
            </a:extLst>
          </p:cNvPr>
          <p:cNvSpPr>
            <a:spLocks noGrp="1"/>
          </p:cNvSpPr>
          <p:nvPr>
            <p:ph type="sldNum" sz="quarter" idx="12"/>
          </p:nvPr>
        </p:nvSpPr>
        <p:spPr/>
        <p:txBody>
          <a:bodyPr/>
          <a:lstStyle/>
          <a:p>
            <a:fld id="{3D6D3A38-5440-134B-BA50-5B50EDEFC3F3}" type="slidenum">
              <a:rPr kumimoji="1" lang="ja-JP" altLang="en-US" smtClean="0"/>
              <a:t>5</a:t>
            </a:fld>
            <a:endParaRPr kumimoji="1" lang="ja-JP" altLang="en-US"/>
          </a:p>
        </p:txBody>
      </p:sp>
      <p:pic>
        <p:nvPicPr>
          <p:cNvPr id="5" name="図 4" descr="パソコン画面のスクリーンショット&#10;&#10;自動的に生成された説明">
            <a:extLst>
              <a:ext uri="{FF2B5EF4-FFF2-40B4-BE49-F238E27FC236}">
                <a16:creationId xmlns:a16="http://schemas.microsoft.com/office/drawing/2014/main" id="{25AB697C-7189-2E4A-8723-5FEB0D114BCA}"/>
              </a:ext>
            </a:extLst>
          </p:cNvPr>
          <p:cNvPicPr>
            <a:picLocks noChangeAspect="1"/>
          </p:cNvPicPr>
          <p:nvPr/>
        </p:nvPicPr>
        <p:blipFill rotWithShape="1">
          <a:blip r:embed="rId2">
            <a:extLst>
              <a:ext uri="{28A0092B-C50C-407E-A947-70E740481C1C}">
                <a14:useLocalDpi xmlns:a14="http://schemas.microsoft.com/office/drawing/2010/main" val="0"/>
              </a:ext>
            </a:extLst>
          </a:blip>
          <a:srcRect l="1463" t="20619" r="2868" b="7492"/>
          <a:stretch/>
        </p:blipFill>
        <p:spPr>
          <a:xfrm>
            <a:off x="124789" y="1249508"/>
            <a:ext cx="7399020" cy="3884799"/>
          </a:xfrm>
          <a:prstGeom prst="rect">
            <a:avLst/>
          </a:prstGeom>
          <a:ln>
            <a:noFill/>
          </a:ln>
          <a:effectLst>
            <a:outerShdw blurRad="50800" dist="38100" dir="2700000" algn="tl" rotWithShape="0">
              <a:prstClr val="black">
                <a:alpha val="40000"/>
              </a:prstClr>
            </a:outerShdw>
          </a:effectLst>
        </p:spPr>
      </p:pic>
      <p:sp>
        <p:nvSpPr>
          <p:cNvPr id="6" name="正方形/長方形 5">
            <a:extLst>
              <a:ext uri="{FF2B5EF4-FFF2-40B4-BE49-F238E27FC236}">
                <a16:creationId xmlns:a16="http://schemas.microsoft.com/office/drawing/2014/main" id="{95B6F247-B20F-D54E-B1CA-B9BE0D9C3191}"/>
              </a:ext>
            </a:extLst>
          </p:cNvPr>
          <p:cNvSpPr/>
          <p:nvPr/>
        </p:nvSpPr>
        <p:spPr>
          <a:xfrm>
            <a:off x="2000435" y="5513213"/>
            <a:ext cx="8191130" cy="954107"/>
          </a:xfrm>
          <a:prstGeom prst="rect">
            <a:avLst/>
          </a:prstGeom>
        </p:spPr>
        <p:txBody>
          <a:bodyPr wrap="square">
            <a:spAutoFit/>
          </a:bodyPr>
          <a:lstStyle/>
          <a:p>
            <a:pPr algn="ctr"/>
            <a:r>
              <a:rPr lang="ja-JP" altLang="en-US" sz="2800" b="1">
                <a:latin typeface="Hiragino Kaku Gothic Pro W6" panose="020B0300000000000000" pitchFamily="34" charset="-128"/>
                <a:ea typeface="Hiragino Kaku Gothic Pro W6" panose="020B0300000000000000" pitchFamily="34" charset="-128"/>
              </a:rPr>
              <a:t>インターネット経由で音楽を聴く人が増加傾向</a:t>
            </a:r>
          </a:p>
          <a:p>
            <a:pPr algn="ctr"/>
            <a:endParaRPr lang="ja-JP" altLang="en-US" sz="2800" b="1">
              <a:latin typeface="Hiragino Kaku Gothic Pro W6" panose="020B0300000000000000" pitchFamily="34" charset="-128"/>
              <a:ea typeface="Hiragino Kaku Gothic Pro W6" panose="020B0300000000000000" pitchFamily="34" charset="-128"/>
            </a:endParaRPr>
          </a:p>
        </p:txBody>
      </p:sp>
      <p:sp>
        <p:nvSpPr>
          <p:cNvPr id="9" name="正方形/長方形 8">
            <a:extLst>
              <a:ext uri="{FF2B5EF4-FFF2-40B4-BE49-F238E27FC236}">
                <a16:creationId xmlns:a16="http://schemas.microsoft.com/office/drawing/2014/main" id="{E118D535-4E15-F948-84A9-9DCD80737768}"/>
              </a:ext>
            </a:extLst>
          </p:cNvPr>
          <p:cNvSpPr/>
          <p:nvPr/>
        </p:nvSpPr>
        <p:spPr>
          <a:xfrm>
            <a:off x="2876550" y="6326717"/>
            <a:ext cx="6877050" cy="461665"/>
          </a:xfrm>
          <a:prstGeom prst="rect">
            <a:avLst/>
          </a:prstGeom>
        </p:spPr>
        <p:txBody>
          <a:bodyPr wrap="square" lIns="91440" tIns="45720" rIns="91440" bIns="45720" anchor="t">
            <a:spAutoFit/>
          </a:bodyPr>
          <a:lstStyle/>
          <a:p>
            <a:r>
              <a:rPr lang="ja-JP" altLang="en-US" sz="1200">
                <a:solidFill>
                  <a:schemeClr val="bg1"/>
                </a:solidFill>
                <a:ea typeface="游ゴシック"/>
              </a:rPr>
              <a:t>出典</a:t>
            </a:r>
            <a:r>
              <a:rPr lang="en-US" altLang="ja-JP" sz="1200">
                <a:solidFill>
                  <a:schemeClr val="bg1"/>
                </a:solidFill>
                <a:ea typeface="游ゴシック"/>
              </a:rPr>
              <a:t>:</a:t>
            </a:r>
            <a:r>
              <a:rPr lang="ja-JP" altLang="en-US" sz="1200">
                <a:solidFill>
                  <a:schemeClr val="bg1"/>
                </a:solidFill>
                <a:ea typeface="游ゴシック"/>
              </a:rPr>
              <a:t>公益社団法人日本レコード協会「音楽メディアユーザー実態調査201</a:t>
            </a:r>
            <a:r>
              <a:rPr lang="en-US" altLang="ja-JP" sz="1200">
                <a:solidFill>
                  <a:schemeClr val="bg1"/>
                </a:solidFill>
                <a:ea typeface="游ゴシック"/>
              </a:rPr>
              <a:t>9年度」</a:t>
            </a:r>
            <a:r>
              <a:rPr lang="ja-JP" altLang="en-US" sz="1200">
                <a:solidFill>
                  <a:schemeClr val="bg1"/>
                </a:solidFill>
                <a:ea typeface="游ゴシック"/>
              </a:rPr>
              <a:t> </a:t>
            </a:r>
            <a:endParaRPr lang="ja-JP" altLang="en-US">
              <a:solidFill>
                <a:schemeClr val="bg1"/>
              </a:solidFill>
              <a:ea typeface="游ゴシック"/>
            </a:endParaRPr>
          </a:p>
          <a:p>
            <a:r>
              <a:rPr lang="ja-JP" altLang="en-US" sz="1200">
                <a:solidFill>
                  <a:schemeClr val="bg1"/>
                </a:solidFill>
                <a:ea typeface="游ゴシック"/>
              </a:rPr>
              <a:t>＜</a:t>
            </a:r>
            <a:r>
              <a:rPr lang="en" altLang="ja-JP" sz="1200">
                <a:solidFill>
                  <a:schemeClr val="bg1"/>
                </a:solidFill>
                <a:ea typeface="游ゴシック"/>
              </a:rPr>
              <a:t>https://www.riaj.or.jp/f/pdf/report/</a:t>
            </a:r>
            <a:r>
              <a:rPr lang="en" altLang="ja-JP" sz="1200" err="1">
                <a:solidFill>
                  <a:schemeClr val="bg1"/>
                </a:solidFill>
                <a:ea typeface="游ゴシック"/>
              </a:rPr>
              <a:t>mediauser</a:t>
            </a:r>
            <a:r>
              <a:rPr lang="en" altLang="ja-JP" sz="1200">
                <a:solidFill>
                  <a:schemeClr val="bg1"/>
                </a:solidFill>
                <a:ea typeface="游ゴシック"/>
              </a:rPr>
              <a:t>/softuser2019.pdf＞(</a:t>
            </a:r>
            <a:r>
              <a:rPr lang="ja-JP" altLang="en-US" sz="1200">
                <a:solidFill>
                  <a:schemeClr val="bg1"/>
                </a:solidFill>
                <a:ea typeface="游ゴシック"/>
              </a:rPr>
              <a:t>アクセス日</a:t>
            </a:r>
            <a:r>
              <a:rPr lang="en-US" altLang="ja-JP" sz="1200">
                <a:solidFill>
                  <a:schemeClr val="bg1"/>
                </a:solidFill>
                <a:ea typeface="游ゴシック"/>
              </a:rPr>
              <a:t>2020/9/1) </a:t>
            </a:r>
            <a:endParaRPr lang="en-US"/>
          </a:p>
        </p:txBody>
      </p:sp>
    </p:spTree>
    <p:extLst>
      <p:ext uri="{BB962C8B-B14F-4D97-AF65-F5344CB8AC3E}">
        <p14:creationId xmlns:p14="http://schemas.microsoft.com/office/powerpoint/2010/main" val="2373436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D3F4CA-464E-494E-BCCE-0E25E1E4889F}"/>
              </a:ext>
            </a:extLst>
          </p:cNvPr>
          <p:cNvSpPr>
            <a:spLocks noGrp="1"/>
          </p:cNvSpPr>
          <p:nvPr>
            <p:ph type="title"/>
          </p:nvPr>
        </p:nvSpPr>
        <p:spPr>
          <a:xfrm>
            <a:off x="0" y="0"/>
            <a:ext cx="10515600" cy="1013773"/>
          </a:xfrm>
        </p:spPr>
        <p:txBody>
          <a:bodyPr/>
          <a:lstStyle/>
          <a:p>
            <a:r>
              <a:rPr lang="ja-JP" altLang="en-US" b="1">
                <a:latin typeface="Hiragino Kaku Gothic Pro W6" panose="020B0300000000000000" pitchFamily="34" charset="-128"/>
              </a:rPr>
              <a:t>現状分析</a:t>
            </a:r>
            <a:r>
              <a:rPr lang="en-US" altLang="ja-JP" b="1">
                <a:latin typeface="Hiragino Kaku Gothic Pro W6" panose="020B0300000000000000" pitchFamily="34" charset="-128"/>
              </a:rPr>
              <a:t>(</a:t>
            </a:r>
            <a:r>
              <a:rPr lang="ja-JP" altLang="en-US" b="1">
                <a:latin typeface="Hiragino Kaku Gothic Pro W6" panose="020B0300000000000000" pitchFamily="34" charset="-128"/>
              </a:rPr>
              <a:t>現代の音楽視聴媒体</a:t>
            </a:r>
            <a:r>
              <a:rPr lang="en-US" altLang="ja-JP" b="1">
                <a:latin typeface="Hiragino Kaku Gothic Pro W6" panose="020B0300000000000000" pitchFamily="34" charset="-128"/>
              </a:rPr>
              <a:t>)</a:t>
            </a:r>
            <a:endParaRPr kumimoji="1" lang="ja-JP" altLang="en-US" b="1">
              <a:latin typeface="Hiragino Kaku Gothic Pro W6" panose="020B0300000000000000" pitchFamily="34" charset="-128"/>
            </a:endParaRPr>
          </a:p>
        </p:txBody>
      </p:sp>
      <p:sp>
        <p:nvSpPr>
          <p:cNvPr id="3" name="コンテンツ プレースホルダー 2">
            <a:extLst>
              <a:ext uri="{FF2B5EF4-FFF2-40B4-BE49-F238E27FC236}">
                <a16:creationId xmlns:a16="http://schemas.microsoft.com/office/drawing/2014/main" id="{F620635B-97E6-9D40-918B-4F1E3F6ACC92}"/>
              </a:ext>
            </a:extLst>
          </p:cNvPr>
          <p:cNvSpPr>
            <a:spLocks noGrp="1"/>
          </p:cNvSpPr>
          <p:nvPr>
            <p:ph idx="1"/>
          </p:nvPr>
        </p:nvSpPr>
        <p:spPr/>
        <p:txBody>
          <a:bodyPr vert="horz" lIns="91440" tIns="45720" rIns="91440" bIns="45720" rtlCol="0" anchor="t">
            <a:normAutofit/>
          </a:bodyPr>
          <a:lstStyle/>
          <a:p>
            <a:r>
              <a:rPr lang="en-US" altLang="ja-JP"/>
              <a:t>YouTube (YouTube Music)</a:t>
            </a:r>
            <a:endParaRPr lang="en-US"/>
          </a:p>
          <a:p>
            <a:pPr marL="0" indent="0">
              <a:buNone/>
            </a:pPr>
            <a:r>
              <a:rPr lang="ja-JP" altLang="en-US"/>
              <a:t>　無料で、映像と共に再生リスト、シングルなどが楽しめ、モバイルとパソコンで利用できる音楽サービス</a:t>
            </a:r>
          </a:p>
          <a:p>
            <a:pPr marL="0" indent="0">
              <a:buNone/>
            </a:pPr>
            <a:endParaRPr lang="ja-JP" altLang="en-US"/>
          </a:p>
          <a:p>
            <a:r>
              <a:rPr lang="ja-JP" altLang="en-US"/>
              <a:t>音楽ストリーミングサービス</a:t>
            </a:r>
            <a:endParaRPr lang="en-US" altLang="ja-JP"/>
          </a:p>
          <a:p>
            <a:pPr marL="0" indent="0">
              <a:buNone/>
            </a:pPr>
            <a:r>
              <a:rPr lang="ja-JP" altLang="en-US"/>
              <a:t>　そのサービスに収録されている音楽すべてをインターネットを通じて聴けるサービス</a:t>
            </a:r>
          </a:p>
          <a:p>
            <a:pPr marL="0" indent="0">
              <a:buNone/>
            </a:pPr>
            <a:r>
              <a:rPr lang="ja-JP" altLang="en-US"/>
              <a:t>　月額料金で配信しているすべての曲が聴けるが、解約したら全て無くなる</a:t>
            </a:r>
          </a:p>
        </p:txBody>
      </p:sp>
      <p:sp>
        <p:nvSpPr>
          <p:cNvPr id="4" name="スライド番号プレースホルダー 3">
            <a:extLst>
              <a:ext uri="{FF2B5EF4-FFF2-40B4-BE49-F238E27FC236}">
                <a16:creationId xmlns:a16="http://schemas.microsoft.com/office/drawing/2014/main" id="{18905140-D006-7446-8D4C-68E1F8DE525F}"/>
              </a:ext>
            </a:extLst>
          </p:cNvPr>
          <p:cNvSpPr>
            <a:spLocks noGrp="1"/>
          </p:cNvSpPr>
          <p:nvPr>
            <p:ph type="sldNum" sz="quarter" idx="12"/>
          </p:nvPr>
        </p:nvSpPr>
        <p:spPr/>
        <p:txBody>
          <a:bodyPr/>
          <a:lstStyle/>
          <a:p>
            <a:fld id="{3D6D3A38-5440-134B-BA50-5B50EDEFC3F3}" type="slidenum">
              <a:rPr kumimoji="1" lang="ja-JP" altLang="en-US" smtClean="0"/>
              <a:t>6</a:t>
            </a:fld>
            <a:endParaRPr kumimoji="1" lang="ja-JP" altLang="en-US"/>
          </a:p>
        </p:txBody>
      </p:sp>
      <p:sp>
        <p:nvSpPr>
          <p:cNvPr id="5" name="テキスト ボックス 4">
            <a:extLst>
              <a:ext uri="{FF2B5EF4-FFF2-40B4-BE49-F238E27FC236}">
                <a16:creationId xmlns:a16="http://schemas.microsoft.com/office/drawing/2014/main" id="{E445CE15-3831-414B-B8C8-316405A60E19}"/>
              </a:ext>
            </a:extLst>
          </p:cNvPr>
          <p:cNvSpPr txBox="1"/>
          <p:nvPr/>
        </p:nvSpPr>
        <p:spPr>
          <a:xfrm>
            <a:off x="9170505" y="6202018"/>
            <a:ext cx="274320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ja-JP" altLang="en-US" sz="1600">
              <a:ea typeface="游ゴシック"/>
            </a:endParaRPr>
          </a:p>
        </p:txBody>
      </p:sp>
      <p:sp>
        <p:nvSpPr>
          <p:cNvPr id="6" name="正方形/長方形 5">
            <a:extLst>
              <a:ext uri="{FF2B5EF4-FFF2-40B4-BE49-F238E27FC236}">
                <a16:creationId xmlns:a16="http://schemas.microsoft.com/office/drawing/2014/main" id="{DBB64B2F-6BA5-9B4C-A38C-7392DB871E10}"/>
              </a:ext>
            </a:extLst>
          </p:cNvPr>
          <p:cNvSpPr/>
          <p:nvPr/>
        </p:nvSpPr>
        <p:spPr>
          <a:xfrm>
            <a:off x="2428875" y="6467320"/>
            <a:ext cx="7334250" cy="461665"/>
          </a:xfrm>
          <a:prstGeom prst="rect">
            <a:avLst/>
          </a:prstGeom>
        </p:spPr>
        <p:txBody>
          <a:bodyPr wrap="square">
            <a:spAutoFit/>
          </a:bodyPr>
          <a:lstStyle/>
          <a:p>
            <a:r>
              <a:rPr lang="ja-JP" altLang="en-US" sz="1200">
                <a:solidFill>
                  <a:schemeClr val="bg1"/>
                </a:solidFill>
                <a:latin typeface="YuGothic"/>
              </a:rPr>
              <a:t>出典</a:t>
            </a:r>
            <a:r>
              <a:rPr lang="en-US" altLang="ja-JP" sz="1200">
                <a:solidFill>
                  <a:schemeClr val="bg1"/>
                </a:solidFill>
                <a:latin typeface="YuGothic"/>
              </a:rPr>
              <a:t>:</a:t>
            </a:r>
            <a:r>
              <a:rPr lang="en" altLang="ja-JP" sz="1200" err="1">
                <a:solidFill>
                  <a:schemeClr val="bg1"/>
                </a:solidFill>
                <a:latin typeface="YuGothic"/>
              </a:rPr>
              <a:t>soundzoo</a:t>
            </a:r>
            <a:r>
              <a:rPr lang="en" altLang="ja-JP" sz="1200">
                <a:solidFill>
                  <a:schemeClr val="bg1"/>
                </a:solidFill>
                <a:latin typeface="YuGothic"/>
              </a:rPr>
              <a:t>&lt;https://</a:t>
            </a:r>
            <a:r>
              <a:rPr lang="en" altLang="ja-JP" sz="1200" err="1">
                <a:solidFill>
                  <a:schemeClr val="bg1"/>
                </a:solidFill>
                <a:latin typeface="YuGothic"/>
              </a:rPr>
              <a:t>studentwalker.com</a:t>
            </a:r>
            <a:r>
              <a:rPr lang="en" altLang="ja-JP" sz="1200">
                <a:solidFill>
                  <a:schemeClr val="bg1"/>
                </a:solidFill>
                <a:latin typeface="YuGothic"/>
              </a:rPr>
              <a:t>/music-streaming-service-free-trial&gt;</a:t>
            </a:r>
            <a:r>
              <a:rPr lang="en-US" altLang="ja-JP" sz="1200">
                <a:solidFill>
                  <a:schemeClr val="bg1"/>
                </a:solidFill>
                <a:latin typeface="YuGothic"/>
              </a:rPr>
              <a:t> 2019</a:t>
            </a:r>
            <a:r>
              <a:rPr lang="ja-JP" altLang="en-US" sz="1200">
                <a:solidFill>
                  <a:schemeClr val="bg1"/>
                </a:solidFill>
                <a:latin typeface="YuGothic"/>
              </a:rPr>
              <a:t>年</a:t>
            </a:r>
            <a:r>
              <a:rPr lang="en-US" altLang="ja-JP" sz="1200">
                <a:solidFill>
                  <a:schemeClr val="bg1"/>
                </a:solidFill>
                <a:latin typeface="YuGothic"/>
              </a:rPr>
              <a:t>10</a:t>
            </a:r>
            <a:r>
              <a:rPr lang="ja-JP" altLang="en-US" sz="1200">
                <a:solidFill>
                  <a:schemeClr val="bg1"/>
                </a:solidFill>
                <a:latin typeface="YuGothic"/>
              </a:rPr>
              <a:t>月</a:t>
            </a:r>
            <a:r>
              <a:rPr lang="en-US" altLang="ja-JP" sz="1200">
                <a:solidFill>
                  <a:schemeClr val="bg1"/>
                </a:solidFill>
                <a:latin typeface="YuGothic"/>
              </a:rPr>
              <a:t>8</a:t>
            </a:r>
            <a:r>
              <a:rPr lang="ja-JP" altLang="en-US" sz="1200">
                <a:solidFill>
                  <a:schemeClr val="bg1"/>
                </a:solidFill>
                <a:latin typeface="YuGothic"/>
              </a:rPr>
              <a:t>日更新 </a:t>
            </a:r>
            <a:r>
              <a:rPr lang="en" altLang="ja-JP" sz="1200">
                <a:solidFill>
                  <a:schemeClr val="bg1"/>
                </a:solidFill>
                <a:latin typeface="YuGothic"/>
              </a:rPr>
              <a:t>(</a:t>
            </a:r>
            <a:r>
              <a:rPr lang="ja-JP" altLang="en-US" sz="1200">
                <a:solidFill>
                  <a:schemeClr val="bg1"/>
                </a:solidFill>
                <a:latin typeface="YuGothic"/>
              </a:rPr>
              <a:t>アクセス日</a:t>
            </a:r>
            <a:r>
              <a:rPr lang="en-US" altLang="ja-JP" sz="1200">
                <a:solidFill>
                  <a:schemeClr val="bg1"/>
                </a:solidFill>
                <a:latin typeface="YuGothic"/>
              </a:rPr>
              <a:t>2020/9/1) </a:t>
            </a:r>
            <a:endParaRPr lang="ja-JP" altLang="en-US" sz="1200">
              <a:solidFill>
                <a:schemeClr val="bg1"/>
              </a:solidFill>
              <a:effectLst/>
            </a:endParaRPr>
          </a:p>
        </p:txBody>
      </p:sp>
    </p:spTree>
    <p:extLst>
      <p:ext uri="{BB962C8B-B14F-4D97-AF65-F5344CB8AC3E}">
        <p14:creationId xmlns:p14="http://schemas.microsoft.com/office/powerpoint/2010/main" val="1867997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849AC65-D35D-C04D-ABF0-6232EBC87FCF}"/>
              </a:ext>
            </a:extLst>
          </p:cNvPr>
          <p:cNvSpPr>
            <a:spLocks noGrp="1"/>
          </p:cNvSpPr>
          <p:nvPr>
            <p:ph idx="1"/>
          </p:nvPr>
        </p:nvSpPr>
        <p:spPr>
          <a:xfrm>
            <a:off x="7701444" y="2064133"/>
            <a:ext cx="4514623" cy="2310504"/>
          </a:xfrm>
        </p:spPr>
        <p:txBody>
          <a:bodyPr vert="horz" lIns="91440" tIns="45720" rIns="91440" bIns="45720" rtlCol="0" anchor="t">
            <a:normAutofit fontScale="85000" lnSpcReduction="20000"/>
          </a:bodyPr>
          <a:lstStyle/>
          <a:p>
            <a:pPr marL="0" indent="0">
              <a:buNone/>
            </a:pPr>
            <a:r>
              <a:rPr lang="en-US" altLang="ja-JP">
                <a:ea typeface="游ゴシック"/>
              </a:rPr>
              <a:t>CD1</a:t>
            </a:r>
            <a:r>
              <a:rPr lang="ja-JP" altLang="en-US">
                <a:ea typeface="游ゴシック"/>
              </a:rPr>
              <a:t>枚購入</a:t>
            </a:r>
            <a:endParaRPr lang="en-US" altLang="ja-JP">
              <a:ea typeface="游ゴシック"/>
            </a:endParaRPr>
          </a:p>
          <a:p>
            <a:pPr marL="0" indent="0">
              <a:buNone/>
            </a:pPr>
            <a:r>
              <a:rPr lang="en-US" altLang="ja-JP">
                <a:ea typeface="Hiragino Kaku Gothic Pro W3"/>
              </a:rPr>
              <a:t>→</a:t>
            </a:r>
            <a:r>
              <a:rPr lang="en-US" altLang="ja-JP" b="1">
                <a:latin typeface="游ゴシック"/>
                <a:ea typeface="Hiragino Kaku Gothic Pro W3"/>
              </a:rPr>
              <a:t>154円</a:t>
            </a:r>
            <a:r>
              <a:rPr lang="en-US" altLang="ja-JP">
                <a:latin typeface="游ゴシック"/>
                <a:ea typeface="Hiragino Kaku Gothic Pro W3"/>
              </a:rPr>
              <a:t>の収入</a:t>
            </a:r>
            <a:endParaRPr lang="ja-JP" altLang="en-US">
              <a:latin typeface="游ゴシック"/>
              <a:ea typeface="Hiragino Kaku Gothic Pro W3"/>
            </a:endParaRPr>
          </a:p>
          <a:p>
            <a:pPr marL="0" indent="0">
              <a:buNone/>
            </a:pPr>
            <a:r>
              <a:rPr lang="en-US" altLang="ja-JP">
                <a:ea typeface="游ゴシック"/>
              </a:rPr>
              <a:t>Spotify</a:t>
            </a:r>
            <a:r>
              <a:rPr lang="ja-JP" altLang="en-US">
                <a:ea typeface="游ゴシック"/>
              </a:rPr>
              <a:t>で１回再生</a:t>
            </a:r>
            <a:endParaRPr lang="en-US" altLang="ja-JP">
              <a:ea typeface="游ゴシック"/>
            </a:endParaRPr>
          </a:p>
          <a:p>
            <a:pPr marL="0" indent="0">
              <a:buNone/>
            </a:pPr>
            <a:r>
              <a:rPr lang="en-US" altLang="ja-JP">
                <a:ea typeface="游ゴシック"/>
              </a:rPr>
              <a:t>→</a:t>
            </a:r>
            <a:r>
              <a:rPr lang="en-US" altLang="ja-JP" b="1">
                <a:ea typeface="游ゴシック"/>
              </a:rPr>
              <a:t>0.15</a:t>
            </a:r>
            <a:r>
              <a:rPr lang="ja-JP" altLang="en-US" b="1">
                <a:ea typeface="游ゴシック"/>
              </a:rPr>
              <a:t>円</a:t>
            </a:r>
            <a:r>
              <a:rPr lang="ja-JP" altLang="en-US">
                <a:ea typeface="游ゴシック"/>
              </a:rPr>
              <a:t>の収入</a:t>
            </a:r>
          </a:p>
          <a:p>
            <a:pPr marL="0" indent="0">
              <a:buNone/>
            </a:pPr>
            <a:r>
              <a:rPr lang="ja-JP" altLang="en-US">
                <a:ea typeface="游ゴシック"/>
              </a:rPr>
              <a:t>YouTubeで１回再生</a:t>
            </a:r>
            <a:endParaRPr lang="ja-JP"/>
          </a:p>
          <a:p>
            <a:pPr marL="0" indent="0">
              <a:buNone/>
            </a:pPr>
            <a:r>
              <a:rPr lang="ja-JP" altLang="en-US">
                <a:ea typeface="游ゴシック"/>
              </a:rPr>
              <a:t>→</a:t>
            </a:r>
            <a:r>
              <a:rPr lang="ja-JP" altLang="en-US" b="1">
                <a:ea typeface="游ゴシック"/>
              </a:rPr>
              <a:t>0.03円</a:t>
            </a:r>
            <a:r>
              <a:rPr lang="ja-JP" altLang="en-US">
                <a:ea typeface="游ゴシック"/>
              </a:rPr>
              <a:t>の収入</a:t>
            </a:r>
          </a:p>
        </p:txBody>
      </p:sp>
      <p:sp>
        <p:nvSpPr>
          <p:cNvPr id="4" name="スライド番号プレースホルダー 3">
            <a:extLst>
              <a:ext uri="{FF2B5EF4-FFF2-40B4-BE49-F238E27FC236}">
                <a16:creationId xmlns:a16="http://schemas.microsoft.com/office/drawing/2014/main" id="{677AD566-5CCF-3E4A-A85F-5D059EA8B550}"/>
              </a:ext>
            </a:extLst>
          </p:cNvPr>
          <p:cNvSpPr>
            <a:spLocks noGrp="1"/>
          </p:cNvSpPr>
          <p:nvPr>
            <p:ph type="sldNum" sz="quarter" idx="12"/>
          </p:nvPr>
        </p:nvSpPr>
        <p:spPr/>
        <p:txBody>
          <a:bodyPr/>
          <a:lstStyle/>
          <a:p>
            <a:fld id="{3D6D3A38-5440-134B-BA50-5B50EDEFC3F3}" type="slidenum">
              <a:rPr kumimoji="1" lang="ja-JP" altLang="en-US" smtClean="0"/>
              <a:t>7</a:t>
            </a:fld>
            <a:endParaRPr kumimoji="1" lang="ja-JP" altLang="en-US"/>
          </a:p>
        </p:txBody>
      </p:sp>
      <p:pic>
        <p:nvPicPr>
          <p:cNvPr id="5" name="コンテンツ プレースホルダー 4" descr="抽象, スクリーンショット が含まれている画像&#10;&#10;自動的に生成された説明">
            <a:extLst>
              <a:ext uri="{FF2B5EF4-FFF2-40B4-BE49-F238E27FC236}">
                <a16:creationId xmlns:a16="http://schemas.microsoft.com/office/drawing/2014/main" id="{E80704C0-2575-F645-A7D7-27A980FB53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794" y="1043716"/>
            <a:ext cx="6920673" cy="4351338"/>
          </a:xfrm>
          <a:prstGeom prst="rect">
            <a:avLst/>
          </a:prstGeom>
          <a:effectLst>
            <a:outerShdw blurRad="50800" dist="38100" dir="2700000" algn="tl" rotWithShape="0">
              <a:prstClr val="black">
                <a:alpha val="40000"/>
              </a:prstClr>
            </a:outerShdw>
          </a:effectLst>
        </p:spPr>
      </p:pic>
      <p:sp>
        <p:nvSpPr>
          <p:cNvPr id="7" name="テキスト ボックス 6">
            <a:extLst>
              <a:ext uri="{FF2B5EF4-FFF2-40B4-BE49-F238E27FC236}">
                <a16:creationId xmlns:a16="http://schemas.microsoft.com/office/drawing/2014/main" id="{30FF8C97-E3B1-4C7C-9097-7DD9E89F1124}"/>
              </a:ext>
            </a:extLst>
          </p:cNvPr>
          <p:cNvSpPr txBox="1"/>
          <p:nvPr/>
        </p:nvSpPr>
        <p:spPr>
          <a:xfrm>
            <a:off x="2011794" y="5420464"/>
            <a:ext cx="8743301"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b="1">
                <a:ea typeface="+mn-lt"/>
                <a:cs typeface="+mn-lt"/>
              </a:rPr>
              <a:t>現在主流のYouTubeや音楽ストリーミングサービスは、</a:t>
            </a:r>
            <a:endParaRPr lang="en-US" altLang="ja-JP" sz="2400" b="1">
              <a:ea typeface="+mn-lt"/>
              <a:cs typeface="+mn-lt"/>
            </a:endParaRPr>
          </a:p>
          <a:p>
            <a:r>
              <a:rPr lang="ja-JP" altLang="en-US" sz="2400" b="1">
                <a:ea typeface="+mn-lt"/>
                <a:cs typeface="+mn-lt"/>
              </a:rPr>
              <a:t>アーティストにとって収益性が低い</a:t>
            </a:r>
            <a:endParaRPr lang="ja-JP"/>
          </a:p>
          <a:p>
            <a:pPr algn="l"/>
            <a:endParaRPr lang="ja-JP" altLang="en-US" sz="2400">
              <a:ea typeface="游ゴシック"/>
            </a:endParaRPr>
          </a:p>
        </p:txBody>
      </p:sp>
      <p:sp>
        <p:nvSpPr>
          <p:cNvPr id="2" name="タイトル 1">
            <a:extLst>
              <a:ext uri="{FF2B5EF4-FFF2-40B4-BE49-F238E27FC236}">
                <a16:creationId xmlns:a16="http://schemas.microsoft.com/office/drawing/2014/main" id="{91619B88-2300-AC41-96BA-0D9AC200FA4D}"/>
              </a:ext>
            </a:extLst>
          </p:cNvPr>
          <p:cNvSpPr>
            <a:spLocks noGrp="1"/>
          </p:cNvSpPr>
          <p:nvPr>
            <p:ph type="title"/>
          </p:nvPr>
        </p:nvSpPr>
        <p:spPr>
          <a:xfrm>
            <a:off x="-5239" y="-6342"/>
            <a:ext cx="12629072" cy="1000642"/>
          </a:xfrm>
        </p:spPr>
        <p:txBody>
          <a:bodyPr>
            <a:normAutofit/>
          </a:bodyPr>
          <a:lstStyle/>
          <a:p>
            <a:r>
              <a:rPr lang="en-US" altLang="ja-JP" b="1" err="1">
                <a:latin typeface="Hiragino Kaku Gothic Pro W6" panose="020B0300000000000000" pitchFamily="34" charset="-128"/>
              </a:rPr>
              <a:t>現状分析（現代の音楽視聴媒体</a:t>
            </a:r>
            <a:r>
              <a:rPr lang="en-US" altLang="ja-JP" b="1">
                <a:latin typeface="Hiragino Kaku Gothic Pro W6" panose="020B0300000000000000" pitchFamily="34" charset="-128"/>
              </a:rPr>
              <a:t>）</a:t>
            </a:r>
          </a:p>
        </p:txBody>
      </p:sp>
      <p:sp>
        <p:nvSpPr>
          <p:cNvPr id="6" name="正方形/長方形 5">
            <a:extLst>
              <a:ext uri="{FF2B5EF4-FFF2-40B4-BE49-F238E27FC236}">
                <a16:creationId xmlns:a16="http://schemas.microsoft.com/office/drawing/2014/main" id="{8618D2B9-60C3-6B4D-85CD-6BBFD8BBD970}"/>
              </a:ext>
            </a:extLst>
          </p:cNvPr>
          <p:cNvSpPr/>
          <p:nvPr/>
        </p:nvSpPr>
        <p:spPr>
          <a:xfrm>
            <a:off x="2895600" y="6370780"/>
            <a:ext cx="6096000" cy="461665"/>
          </a:xfrm>
          <a:prstGeom prst="rect">
            <a:avLst/>
          </a:prstGeom>
        </p:spPr>
        <p:txBody>
          <a:bodyPr lIns="91440" tIns="45720" rIns="91440" bIns="45720" anchor="t">
            <a:spAutoFit/>
          </a:bodyPr>
          <a:lstStyle/>
          <a:p>
            <a:r>
              <a:rPr lang="ja-JP" altLang="en-US" sz="1200">
                <a:solidFill>
                  <a:schemeClr val="bg1"/>
                </a:solidFill>
                <a:latin typeface="YuGothic"/>
                <a:ea typeface="游ゴシック"/>
              </a:rPr>
              <a:t>出典</a:t>
            </a:r>
            <a:r>
              <a:rPr lang="en-US" altLang="ja-JP" sz="1200">
                <a:solidFill>
                  <a:schemeClr val="bg1"/>
                </a:solidFill>
                <a:latin typeface="YuGothic"/>
                <a:ea typeface="游ゴシック"/>
              </a:rPr>
              <a:t>:</a:t>
            </a:r>
            <a:r>
              <a:rPr lang="ja-JP" altLang="en-US" sz="1200">
                <a:solidFill>
                  <a:schemeClr val="bg1"/>
                </a:solidFill>
                <a:latin typeface="YuGothic"/>
                <a:ea typeface="游ゴシック"/>
              </a:rPr>
              <a:t>榎本幹朗</a:t>
            </a:r>
            <a:r>
              <a:rPr lang="en-US" altLang="ja-JP" sz="1200">
                <a:solidFill>
                  <a:schemeClr val="bg1"/>
                </a:solidFill>
                <a:latin typeface="YuGothic"/>
                <a:ea typeface="游ゴシック"/>
              </a:rPr>
              <a:t>『</a:t>
            </a:r>
            <a:r>
              <a:rPr lang="ja-JP" altLang="en-US" sz="1200">
                <a:solidFill>
                  <a:schemeClr val="bg1"/>
                </a:solidFill>
                <a:latin typeface="YuGothic"/>
                <a:ea typeface="游ゴシック"/>
              </a:rPr>
              <a:t>定額制配信でアーティストは稼げるのか?』</a:t>
            </a:r>
            <a:r>
              <a:rPr lang="en-US" altLang="ja-JP" sz="1200">
                <a:solidFill>
                  <a:schemeClr val="bg1"/>
                </a:solidFill>
                <a:latin typeface="YuGothic"/>
                <a:ea typeface="游ゴシック"/>
              </a:rPr>
              <a:t>2015年7</a:t>
            </a:r>
            <a:r>
              <a:rPr lang="ja-JP" altLang="en-US" sz="1200">
                <a:solidFill>
                  <a:schemeClr val="bg1"/>
                </a:solidFill>
                <a:latin typeface="YuGothic"/>
                <a:ea typeface="游ゴシック"/>
              </a:rPr>
              <a:t>月</a:t>
            </a:r>
            <a:r>
              <a:rPr lang="en-US" altLang="ja-JP" sz="1200">
                <a:solidFill>
                  <a:schemeClr val="bg1"/>
                </a:solidFill>
                <a:latin typeface="YuGothic"/>
                <a:ea typeface="游ゴシック"/>
              </a:rPr>
              <a:t>1</a:t>
            </a:r>
            <a:r>
              <a:rPr lang="ja-JP" altLang="en-US" sz="1200">
                <a:solidFill>
                  <a:schemeClr val="bg1"/>
                </a:solidFill>
                <a:latin typeface="YuGothic"/>
                <a:ea typeface="游ゴシック"/>
              </a:rPr>
              <a:t>5</a:t>
            </a:r>
            <a:r>
              <a:rPr lang="en-US" altLang="ja-JP" sz="1200" err="1">
                <a:solidFill>
                  <a:schemeClr val="bg1"/>
                </a:solidFill>
                <a:latin typeface="YuGothic"/>
                <a:ea typeface="游ゴシック"/>
              </a:rPr>
              <a:t>日更</a:t>
            </a:r>
            <a:r>
              <a:rPr lang="ja-JP" altLang="en-US" sz="1200">
                <a:solidFill>
                  <a:schemeClr val="bg1"/>
                </a:solidFill>
                <a:latin typeface="YuGothic"/>
                <a:ea typeface="游ゴシック"/>
              </a:rPr>
              <a:t>新 </a:t>
            </a:r>
            <a:endParaRPr lang="ja-JP" altLang="en-US" sz="1200">
              <a:solidFill>
                <a:schemeClr val="bg1"/>
              </a:solidFill>
              <a:latin typeface="游ゴシック" panose="020F0502020204030204"/>
              <a:ea typeface="游ゴシック" panose="020B0400000000000000" pitchFamily="34" charset="-128"/>
            </a:endParaRPr>
          </a:p>
          <a:p>
            <a:r>
              <a:rPr lang="ja-JP" altLang="en-US" sz="1200">
                <a:solidFill>
                  <a:schemeClr val="bg1"/>
                </a:solidFill>
                <a:latin typeface="YuGothic"/>
                <a:ea typeface="游ゴシック"/>
              </a:rPr>
              <a:t>＜ht</a:t>
            </a:r>
            <a:r>
              <a:rPr lang="en" altLang="ja-JP" sz="1200" err="1">
                <a:solidFill>
                  <a:schemeClr val="bg1"/>
                </a:solidFill>
                <a:latin typeface="YuGothic"/>
                <a:ea typeface="游ゴシック"/>
              </a:rPr>
              <a:t>tps</a:t>
            </a:r>
            <a:r>
              <a:rPr lang="en" altLang="ja-JP" sz="1200">
                <a:solidFill>
                  <a:schemeClr val="bg1"/>
                </a:solidFill>
                <a:latin typeface="YuGothic"/>
                <a:ea typeface="游ゴシック"/>
              </a:rPr>
              <a:t>://www.m-on-music.jp/0000002706/＞(</a:t>
            </a:r>
            <a:r>
              <a:rPr lang="en" altLang="ja-JP" sz="1200" err="1">
                <a:solidFill>
                  <a:schemeClr val="bg1"/>
                </a:solidFill>
                <a:latin typeface="YuGothic"/>
                <a:ea typeface="游ゴシック"/>
              </a:rPr>
              <a:t>アク</a:t>
            </a:r>
            <a:r>
              <a:rPr lang="ja-JP" altLang="en-US" sz="1200">
                <a:solidFill>
                  <a:schemeClr val="bg1"/>
                </a:solidFill>
                <a:latin typeface="YuGothic"/>
                <a:ea typeface="游ゴシック"/>
              </a:rPr>
              <a:t>セス日20</a:t>
            </a:r>
            <a:r>
              <a:rPr lang="en-US" altLang="ja-JP" sz="1200">
                <a:solidFill>
                  <a:schemeClr val="bg1"/>
                </a:solidFill>
                <a:latin typeface="YuGothic"/>
                <a:ea typeface="游ゴシック"/>
              </a:rPr>
              <a:t>20/9/1) </a:t>
            </a:r>
            <a:endParaRPr lang="ja-JP" altLang="en-US" sz="1200">
              <a:solidFill>
                <a:schemeClr val="bg1"/>
              </a:solidFill>
              <a:effectLst/>
              <a:ea typeface="游ゴシック"/>
            </a:endParaRPr>
          </a:p>
        </p:txBody>
      </p:sp>
    </p:spTree>
    <p:extLst>
      <p:ext uri="{BB962C8B-B14F-4D97-AF65-F5344CB8AC3E}">
        <p14:creationId xmlns:p14="http://schemas.microsoft.com/office/powerpoint/2010/main" val="2167051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63097F-77EC-4BBB-8FAD-8D54EAC1C54F}"/>
              </a:ext>
            </a:extLst>
          </p:cNvPr>
          <p:cNvSpPr>
            <a:spLocks noGrp="1"/>
          </p:cNvSpPr>
          <p:nvPr>
            <p:ph type="title"/>
          </p:nvPr>
        </p:nvSpPr>
        <p:spPr>
          <a:xfrm>
            <a:off x="-236030" y="-101110"/>
            <a:ext cx="13094779" cy="1345441"/>
          </a:xfrm>
        </p:spPr>
        <p:txBody>
          <a:bodyPr/>
          <a:lstStyle/>
          <a:p>
            <a:r>
              <a:rPr lang="ja-JP" altLang="en-US" b="1">
                <a:latin typeface="Hiragino Kaku Gothic Pro W6" panose="020B0300000000000000" pitchFamily="34" charset="-128"/>
                <a:cs typeface="Futura Condensed Medium"/>
              </a:rPr>
              <a:t>　</a:t>
            </a:r>
            <a:r>
              <a:rPr lang="ja-JP" b="1">
                <a:latin typeface="Hiragino Kaku Gothic Pro W6" panose="020B0300000000000000" pitchFamily="34" charset="-128"/>
                <a:cs typeface="Futura Condensed Medium"/>
              </a:rPr>
              <a:t>現状分析</a:t>
            </a:r>
            <a:r>
              <a:rPr lang="en-US" altLang="ja-JP" b="1">
                <a:latin typeface="Hiragino Kaku Gothic Pro W6" panose="020B0300000000000000" pitchFamily="34" charset="-128"/>
                <a:cs typeface="Futura Condensed Medium"/>
              </a:rPr>
              <a:t>(</a:t>
            </a:r>
            <a:r>
              <a:rPr lang="ja-JP" b="1">
                <a:latin typeface="Hiragino Kaku Gothic Pro W6" panose="020B0300000000000000" pitchFamily="34" charset="-128"/>
                <a:cs typeface="Futura Condensed Medium"/>
              </a:rPr>
              <a:t>アーティスト興味度と行動の関連性</a:t>
            </a:r>
            <a:r>
              <a:rPr lang="en-US" altLang="ja-JP" b="1">
                <a:latin typeface="Hiragino Kaku Gothic Pro W6" panose="020B0300000000000000" pitchFamily="34" charset="-128"/>
                <a:cs typeface="Futura Condensed Medium"/>
              </a:rPr>
              <a:t>)</a:t>
            </a:r>
            <a:endParaRPr lang="ja-JP" b="1">
              <a:latin typeface="Hiragino Kaku Gothic Pro W6" panose="020B0300000000000000" pitchFamily="34" charset="-128"/>
              <a:cs typeface="Futura Condensed Medium"/>
            </a:endParaRPr>
          </a:p>
        </p:txBody>
      </p:sp>
      <p:sp>
        <p:nvSpPr>
          <p:cNvPr id="4" name="スライド番号プレースホルダー 3">
            <a:extLst>
              <a:ext uri="{FF2B5EF4-FFF2-40B4-BE49-F238E27FC236}">
                <a16:creationId xmlns:a16="http://schemas.microsoft.com/office/drawing/2014/main" id="{8F76408D-3EE2-4895-A70A-E6A9396666B0}"/>
              </a:ext>
            </a:extLst>
          </p:cNvPr>
          <p:cNvSpPr>
            <a:spLocks noGrp="1"/>
          </p:cNvSpPr>
          <p:nvPr>
            <p:ph type="sldNum" sz="quarter" idx="12"/>
          </p:nvPr>
        </p:nvSpPr>
        <p:spPr/>
        <p:txBody>
          <a:bodyPr/>
          <a:lstStyle/>
          <a:p>
            <a:fld id="{3D6D3A38-5440-134B-BA50-5B50EDEFC3F3}" type="slidenum">
              <a:rPr kumimoji="1" lang="ja-JP" altLang="en-US" smtClean="0"/>
              <a:t>8</a:t>
            </a:fld>
            <a:endParaRPr kumimoji="1" lang="ja-JP" altLang="en-US"/>
          </a:p>
        </p:txBody>
      </p:sp>
      <p:pic>
        <p:nvPicPr>
          <p:cNvPr id="6" name="図 5" descr="スクリーンショット, 抽象 が含まれている画像&#10;&#10;自動的に生成された説明">
            <a:extLst>
              <a:ext uri="{FF2B5EF4-FFF2-40B4-BE49-F238E27FC236}">
                <a16:creationId xmlns:a16="http://schemas.microsoft.com/office/drawing/2014/main" id="{8557C4E7-B658-4F6F-9B0C-12E6C7CF15DC}"/>
              </a:ext>
            </a:extLst>
          </p:cNvPr>
          <p:cNvPicPr>
            <a:picLocks noChangeAspect="1"/>
          </p:cNvPicPr>
          <p:nvPr/>
        </p:nvPicPr>
        <p:blipFill rotWithShape="1">
          <a:blip r:embed="rId2">
            <a:extLst>
              <a:ext uri="{28A0092B-C50C-407E-A947-70E740481C1C}">
                <a14:useLocalDpi xmlns:a14="http://schemas.microsoft.com/office/drawing/2010/main" val="0"/>
              </a:ext>
            </a:extLst>
          </a:blip>
          <a:srcRect l="-6" t="13880" r="1427" b="8415"/>
          <a:stretch/>
        </p:blipFill>
        <p:spPr>
          <a:xfrm>
            <a:off x="2329838" y="1154936"/>
            <a:ext cx="7163861" cy="3622762"/>
          </a:xfrm>
          <a:prstGeom prst="rect">
            <a:avLst/>
          </a:prstGeom>
        </p:spPr>
      </p:pic>
      <p:sp>
        <p:nvSpPr>
          <p:cNvPr id="7" name="テキスト ボックス 6">
            <a:extLst>
              <a:ext uri="{FF2B5EF4-FFF2-40B4-BE49-F238E27FC236}">
                <a16:creationId xmlns:a16="http://schemas.microsoft.com/office/drawing/2014/main" id="{B9F48632-CA3D-49CC-B189-233D98E28EF8}"/>
              </a:ext>
            </a:extLst>
          </p:cNvPr>
          <p:cNvSpPr txBox="1"/>
          <p:nvPr/>
        </p:nvSpPr>
        <p:spPr>
          <a:xfrm>
            <a:off x="8525024" y="2961861"/>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ja-JP" altLang="en-US">
              <a:ea typeface="游ゴシック"/>
            </a:endParaRPr>
          </a:p>
        </p:txBody>
      </p:sp>
      <p:sp>
        <p:nvSpPr>
          <p:cNvPr id="8" name="正方形/長方形 7">
            <a:extLst>
              <a:ext uri="{FF2B5EF4-FFF2-40B4-BE49-F238E27FC236}">
                <a16:creationId xmlns:a16="http://schemas.microsoft.com/office/drawing/2014/main" id="{00867E79-E3E0-440E-A61F-8051BE030DF6}"/>
              </a:ext>
            </a:extLst>
          </p:cNvPr>
          <p:cNvSpPr/>
          <p:nvPr/>
        </p:nvSpPr>
        <p:spPr>
          <a:xfrm>
            <a:off x="4192984" y="1812235"/>
            <a:ext cx="1610140" cy="1451113"/>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テキスト ボックス 9">
            <a:extLst>
              <a:ext uri="{FF2B5EF4-FFF2-40B4-BE49-F238E27FC236}">
                <a16:creationId xmlns:a16="http://schemas.microsoft.com/office/drawing/2014/main" id="{3C6E884A-AAB8-4A32-877B-1B9805FB1657}"/>
              </a:ext>
            </a:extLst>
          </p:cNvPr>
          <p:cNvSpPr txBox="1"/>
          <p:nvPr/>
        </p:nvSpPr>
        <p:spPr>
          <a:xfrm>
            <a:off x="8143461" y="5883965"/>
            <a:ext cx="376361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ja-JP" altLang="en-US" sz="1400">
              <a:ea typeface="游ゴシック"/>
            </a:endParaRPr>
          </a:p>
        </p:txBody>
      </p:sp>
      <p:sp>
        <p:nvSpPr>
          <p:cNvPr id="11" name="正方形/長方形 10">
            <a:extLst>
              <a:ext uri="{FF2B5EF4-FFF2-40B4-BE49-F238E27FC236}">
                <a16:creationId xmlns:a16="http://schemas.microsoft.com/office/drawing/2014/main" id="{7D64E0D2-570A-4C49-8E59-19146D8E7484}"/>
              </a:ext>
            </a:extLst>
          </p:cNvPr>
          <p:cNvSpPr/>
          <p:nvPr/>
        </p:nvSpPr>
        <p:spPr>
          <a:xfrm>
            <a:off x="3185331" y="1811573"/>
            <a:ext cx="508968" cy="1451113"/>
          </a:xfrm>
          <a:prstGeom prst="rect">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テキスト ボックス 2">
            <a:extLst>
              <a:ext uri="{FF2B5EF4-FFF2-40B4-BE49-F238E27FC236}">
                <a16:creationId xmlns:a16="http://schemas.microsoft.com/office/drawing/2014/main" id="{8650895B-D079-47B2-A2DF-B0094A919FC5}"/>
              </a:ext>
            </a:extLst>
          </p:cNvPr>
          <p:cNvSpPr txBox="1"/>
          <p:nvPr/>
        </p:nvSpPr>
        <p:spPr>
          <a:xfrm>
            <a:off x="2329838" y="4733568"/>
            <a:ext cx="8518675"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000" b="1" u="sng">
                <a:ea typeface="游ゴシック"/>
              </a:rPr>
              <a:t>CD</a:t>
            </a:r>
            <a:endParaRPr lang="ja-JP" sz="2000" b="1">
              <a:ea typeface="游ゴシック"/>
            </a:endParaRPr>
          </a:p>
          <a:p>
            <a:r>
              <a:rPr lang="ja-JP" altLang="en-US" sz="2000" b="1">
                <a:ea typeface="游ゴシック"/>
              </a:rPr>
              <a:t>アーティストの興味度が変わると使用率に変化が見られる</a:t>
            </a:r>
            <a:endParaRPr lang="ja-JP" sz="2000" b="1">
              <a:ea typeface="游ゴシック"/>
            </a:endParaRPr>
          </a:p>
          <a:p>
            <a:endParaRPr lang="ja-JP" altLang="en-US" sz="2000" b="1">
              <a:ea typeface="+mn-lt"/>
              <a:cs typeface="+mn-lt"/>
            </a:endParaRPr>
          </a:p>
          <a:p>
            <a:r>
              <a:rPr lang="ja-JP" sz="2000" b="1" u="sng">
                <a:ea typeface="+mn-lt"/>
                <a:cs typeface="+mn-lt"/>
              </a:rPr>
              <a:t>YouTube、定額制音楽配信サービス</a:t>
            </a:r>
            <a:endParaRPr lang="ja-JP" sz="2000" b="1" u="sng">
              <a:ea typeface="游ゴシック" panose="020B0400000000000000" pitchFamily="34" charset="-128"/>
            </a:endParaRPr>
          </a:p>
          <a:p>
            <a:r>
              <a:rPr lang="ja-JP" altLang="en-US" sz="2000" b="1">
                <a:ea typeface="游ゴシック"/>
              </a:rPr>
              <a:t>アーティストの興味度が変わっても使用率に変化が見られない</a:t>
            </a:r>
            <a:endParaRPr lang="ja-JP" sz="2000" b="1">
              <a:ea typeface="游ゴシック" panose="020B0400000000000000" pitchFamily="34" charset="-128"/>
            </a:endParaRPr>
          </a:p>
          <a:p>
            <a:endParaRPr lang="ja-JP" altLang="en-US" sz="2000" b="1">
              <a:ea typeface="游ゴシック"/>
            </a:endParaRPr>
          </a:p>
        </p:txBody>
      </p:sp>
      <p:sp>
        <p:nvSpPr>
          <p:cNvPr id="9" name="フッター プレースホルダー 7">
            <a:extLst>
              <a:ext uri="{FF2B5EF4-FFF2-40B4-BE49-F238E27FC236}">
                <a16:creationId xmlns:a16="http://schemas.microsoft.com/office/drawing/2014/main" id="{9C40BFCB-7FAB-414F-B42E-838C979FD1BF}"/>
              </a:ext>
            </a:extLst>
          </p:cNvPr>
          <p:cNvSpPr txBox="1">
            <a:spLocks/>
          </p:cNvSpPr>
          <p:nvPr/>
        </p:nvSpPr>
        <p:spPr>
          <a:xfrm>
            <a:off x="-192742" y="6535645"/>
            <a:ext cx="12882281" cy="302373"/>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a:solidFill>
                  <a:schemeClr val="bg1"/>
                </a:solidFill>
                <a:ea typeface="游ゴシック"/>
              </a:rPr>
              <a:t>出典：公益社団法人日本レコード協会​「音楽メディアユーザー実態調査</a:t>
            </a:r>
            <a:r>
              <a:rPr lang="en-US" altLang="ja-JP">
                <a:solidFill>
                  <a:schemeClr val="bg1"/>
                </a:solidFill>
                <a:ea typeface="游ゴシック"/>
              </a:rPr>
              <a:t>2019</a:t>
            </a:r>
            <a:r>
              <a:rPr lang="ja-JP" altLang="en-US">
                <a:solidFill>
                  <a:schemeClr val="bg1"/>
                </a:solidFill>
                <a:ea typeface="游ゴシック"/>
              </a:rPr>
              <a:t>年度」</a:t>
            </a:r>
          </a:p>
          <a:p>
            <a:r>
              <a:rPr lang="ja-JP" altLang="en-US">
                <a:solidFill>
                  <a:schemeClr val="bg1"/>
                </a:solidFill>
                <a:ea typeface="游ゴシック"/>
              </a:rPr>
              <a:t>​&lt;</a:t>
            </a:r>
            <a:r>
              <a:rPr lang="ja-JP">
                <a:solidFill>
                  <a:schemeClr val="bg1"/>
                </a:solidFill>
                <a:ea typeface="+mn-lt"/>
                <a:cs typeface="+mn-lt"/>
              </a:rPr>
              <a:t>https://www.riaj.or.jp/f/pdf/report/mediauser/softuser2019.pdf</a:t>
            </a:r>
            <a:r>
              <a:rPr lang="ja-JP" altLang="en-US">
                <a:solidFill>
                  <a:schemeClr val="bg1"/>
                </a:solidFill>
                <a:ea typeface="+mn-lt"/>
                <a:cs typeface="+mn-lt"/>
              </a:rPr>
              <a:t>＞</a:t>
            </a:r>
            <a:r>
              <a:rPr lang="en-US" altLang="ja-JP">
                <a:solidFill>
                  <a:schemeClr val="bg1"/>
                </a:solidFill>
                <a:ea typeface="+mn-lt"/>
                <a:cs typeface="+mn-lt"/>
              </a:rPr>
              <a:t>(</a:t>
            </a:r>
            <a:r>
              <a:rPr lang="ja-JP" altLang="en-US">
                <a:solidFill>
                  <a:schemeClr val="bg1"/>
                </a:solidFill>
                <a:ea typeface="+mn-lt"/>
                <a:cs typeface="+mn-lt"/>
              </a:rPr>
              <a:t>アクセス日</a:t>
            </a:r>
            <a:r>
              <a:rPr lang="en-US" altLang="ja-JP">
                <a:solidFill>
                  <a:schemeClr val="bg1"/>
                </a:solidFill>
                <a:ea typeface="+mn-lt"/>
                <a:cs typeface="+mn-lt"/>
              </a:rPr>
              <a:t>2020/9/1)</a:t>
            </a:r>
            <a:endParaRPr lang="ja-JP" altLang="en-US">
              <a:solidFill>
                <a:schemeClr val="bg1"/>
              </a:solidFill>
              <a:ea typeface="+mn-lt"/>
              <a:cs typeface="+mn-lt"/>
            </a:endParaRPr>
          </a:p>
          <a:p>
            <a:endParaRPr lang="ja-JP">
              <a:solidFill>
                <a:schemeClr val="bg1"/>
              </a:solidFill>
              <a:ea typeface="游ゴシック"/>
            </a:endParaRPr>
          </a:p>
        </p:txBody>
      </p:sp>
    </p:spTree>
    <p:extLst>
      <p:ext uri="{BB962C8B-B14F-4D97-AF65-F5344CB8AC3E}">
        <p14:creationId xmlns:p14="http://schemas.microsoft.com/office/powerpoint/2010/main" val="484484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0E99CF-3B93-B64A-8CC3-DC80B59ACCF0}"/>
              </a:ext>
            </a:extLst>
          </p:cNvPr>
          <p:cNvSpPr>
            <a:spLocks noGrp="1"/>
          </p:cNvSpPr>
          <p:nvPr>
            <p:ph type="title"/>
          </p:nvPr>
        </p:nvSpPr>
        <p:spPr/>
        <p:txBody>
          <a:bodyPr/>
          <a:lstStyle/>
          <a:p>
            <a:r>
              <a:rPr lang="ja-JP" altLang="en-US" b="1">
                <a:latin typeface="Hiragino Kaku Gothic Pro W6" panose="020B0300000000000000" pitchFamily="34" charset="-128"/>
              </a:rPr>
              <a:t>現状分析</a:t>
            </a:r>
            <a:r>
              <a:rPr lang="en-US" altLang="ja-JP" b="1">
                <a:latin typeface="Hiragino Kaku Gothic Pro W6" panose="020B0300000000000000" pitchFamily="34" charset="-128"/>
              </a:rPr>
              <a:t>(</a:t>
            </a:r>
            <a:r>
              <a:rPr lang="ja-JP" altLang="en-US" b="1">
                <a:latin typeface="Hiragino Kaku Gothic Pro W6" panose="020B0300000000000000" pitchFamily="34" charset="-128"/>
              </a:rPr>
              <a:t>現代の音楽への支出</a:t>
            </a:r>
            <a:r>
              <a:rPr lang="en-US" altLang="ja-JP" b="1">
                <a:latin typeface="Hiragino Kaku Gothic Pro W6" panose="020B0300000000000000" pitchFamily="34" charset="-128"/>
              </a:rPr>
              <a:t>)</a:t>
            </a:r>
            <a:endParaRPr kumimoji="1" lang="ja-JP" altLang="en-US" b="1">
              <a:latin typeface="Hiragino Kaku Gothic Pro W6" panose="020B0300000000000000" pitchFamily="34" charset="-128"/>
            </a:endParaRPr>
          </a:p>
        </p:txBody>
      </p:sp>
      <p:sp>
        <p:nvSpPr>
          <p:cNvPr id="4" name="スライド番号プレースホルダー 3">
            <a:extLst>
              <a:ext uri="{FF2B5EF4-FFF2-40B4-BE49-F238E27FC236}">
                <a16:creationId xmlns:a16="http://schemas.microsoft.com/office/drawing/2014/main" id="{32658001-0E97-DD4B-8AC5-2A6A2AA9CB9A}"/>
              </a:ext>
            </a:extLst>
          </p:cNvPr>
          <p:cNvSpPr>
            <a:spLocks noGrp="1"/>
          </p:cNvSpPr>
          <p:nvPr>
            <p:ph type="sldNum" sz="quarter" idx="12"/>
          </p:nvPr>
        </p:nvSpPr>
        <p:spPr/>
        <p:txBody>
          <a:bodyPr/>
          <a:lstStyle/>
          <a:p>
            <a:fld id="{3D6D3A38-5440-134B-BA50-5B50EDEFC3F3}" type="slidenum">
              <a:rPr kumimoji="1" lang="ja-JP" altLang="en-US" smtClean="0"/>
              <a:t>9</a:t>
            </a:fld>
            <a:endParaRPr kumimoji="1" lang="ja-JP" altLang="en-US"/>
          </a:p>
        </p:txBody>
      </p:sp>
      <p:pic>
        <p:nvPicPr>
          <p:cNvPr id="5" name="図 4" descr="スクリーンショットの画面&#10;&#10;説明は自動で生成されたものです">
            <a:extLst>
              <a:ext uri="{FF2B5EF4-FFF2-40B4-BE49-F238E27FC236}">
                <a16:creationId xmlns:a16="http://schemas.microsoft.com/office/drawing/2014/main" id="{D780E7A4-20B5-3240-B387-AB1E6BAECA8A}"/>
              </a:ext>
            </a:extLst>
          </p:cNvPr>
          <p:cNvPicPr>
            <a:picLocks noChangeAspect="1"/>
          </p:cNvPicPr>
          <p:nvPr/>
        </p:nvPicPr>
        <p:blipFill rotWithShape="1">
          <a:blip r:embed="rId2"/>
          <a:srcRect l="1201" t="12477" r="2853" b="15407"/>
          <a:stretch/>
        </p:blipFill>
        <p:spPr>
          <a:xfrm>
            <a:off x="779347" y="1257751"/>
            <a:ext cx="10633305" cy="4781804"/>
          </a:xfrm>
          <a:prstGeom prst="rect">
            <a:avLst/>
          </a:prstGeom>
        </p:spPr>
      </p:pic>
      <p:sp>
        <p:nvSpPr>
          <p:cNvPr id="8" name="正方形/長方形 7">
            <a:extLst>
              <a:ext uri="{FF2B5EF4-FFF2-40B4-BE49-F238E27FC236}">
                <a16:creationId xmlns:a16="http://schemas.microsoft.com/office/drawing/2014/main" id="{FAF72DC2-88CA-DB4C-9C57-77A13ABD1C4B}"/>
              </a:ext>
            </a:extLst>
          </p:cNvPr>
          <p:cNvSpPr/>
          <p:nvPr/>
        </p:nvSpPr>
        <p:spPr>
          <a:xfrm>
            <a:off x="2438399" y="6326716"/>
            <a:ext cx="7315200" cy="646331"/>
          </a:xfrm>
          <a:prstGeom prst="rect">
            <a:avLst/>
          </a:prstGeom>
        </p:spPr>
        <p:txBody>
          <a:bodyPr wrap="square">
            <a:spAutoFit/>
          </a:bodyPr>
          <a:lstStyle/>
          <a:p>
            <a:pPr lvl="0"/>
            <a:r>
              <a:rPr lang="ja-JP" altLang="en-US" sz="1200">
                <a:solidFill>
                  <a:prstClr val="white"/>
                </a:solidFill>
                <a:ea typeface="游ゴシック"/>
              </a:rPr>
              <a:t>出典：公益社団法人日本レコード協会​「音楽メディアユーザー実態調査</a:t>
            </a:r>
            <a:r>
              <a:rPr lang="en-US" altLang="ja-JP" sz="1200">
                <a:solidFill>
                  <a:prstClr val="white"/>
                </a:solidFill>
                <a:ea typeface="游ゴシック"/>
              </a:rPr>
              <a:t>2019</a:t>
            </a:r>
            <a:r>
              <a:rPr lang="ja-JP" altLang="en-US" sz="1200">
                <a:solidFill>
                  <a:prstClr val="white"/>
                </a:solidFill>
                <a:ea typeface="游ゴシック"/>
              </a:rPr>
              <a:t>年度」</a:t>
            </a:r>
          </a:p>
          <a:p>
            <a:pPr lvl="0"/>
            <a:r>
              <a:rPr lang="ja-JP" altLang="en-US" sz="1200">
                <a:solidFill>
                  <a:prstClr val="white"/>
                </a:solidFill>
                <a:ea typeface="游ゴシック"/>
              </a:rPr>
              <a:t>​&lt;</a:t>
            </a:r>
            <a:r>
              <a:rPr lang="en-US" altLang="ja-JP" sz="1200">
                <a:solidFill>
                  <a:prstClr val="white"/>
                </a:solidFill>
                <a:ea typeface="游ゴシック" panose="020F0502020204030204"/>
                <a:cs typeface="+mn-lt"/>
              </a:rPr>
              <a:t>https://</a:t>
            </a:r>
            <a:r>
              <a:rPr lang="en-US" altLang="ja-JP" sz="1200" err="1">
                <a:solidFill>
                  <a:prstClr val="white"/>
                </a:solidFill>
                <a:ea typeface="游ゴシック" panose="020F0502020204030204"/>
                <a:cs typeface="+mn-lt"/>
              </a:rPr>
              <a:t>www.riaj.or.jp</a:t>
            </a:r>
            <a:r>
              <a:rPr lang="en-US" altLang="ja-JP" sz="1200">
                <a:solidFill>
                  <a:prstClr val="white"/>
                </a:solidFill>
                <a:ea typeface="游ゴシック" panose="020F0502020204030204"/>
                <a:cs typeface="+mn-lt"/>
              </a:rPr>
              <a:t>/f/pdf/report/</a:t>
            </a:r>
            <a:r>
              <a:rPr lang="en-US" altLang="ja-JP" sz="1200" err="1">
                <a:solidFill>
                  <a:prstClr val="white"/>
                </a:solidFill>
                <a:ea typeface="游ゴシック" panose="020F0502020204030204"/>
                <a:cs typeface="+mn-lt"/>
              </a:rPr>
              <a:t>mediauser</a:t>
            </a:r>
            <a:r>
              <a:rPr lang="en-US" altLang="ja-JP" sz="1200">
                <a:solidFill>
                  <a:prstClr val="white"/>
                </a:solidFill>
                <a:ea typeface="游ゴシック" panose="020F0502020204030204"/>
                <a:cs typeface="+mn-lt"/>
              </a:rPr>
              <a:t>/softuser2019.pdf</a:t>
            </a:r>
            <a:r>
              <a:rPr lang="ja-JP" altLang="en-US" sz="1200">
                <a:solidFill>
                  <a:prstClr val="white"/>
                </a:solidFill>
                <a:ea typeface="游ゴシック" panose="020F0502020204030204"/>
                <a:cs typeface="+mn-lt"/>
              </a:rPr>
              <a:t>＞</a:t>
            </a:r>
            <a:r>
              <a:rPr lang="en-US" altLang="ja-JP" sz="1200">
                <a:solidFill>
                  <a:prstClr val="white"/>
                </a:solidFill>
                <a:ea typeface="游ゴシック" panose="020F0502020204030204"/>
                <a:cs typeface="+mn-lt"/>
              </a:rPr>
              <a:t>(</a:t>
            </a:r>
            <a:r>
              <a:rPr lang="ja-JP" altLang="en-US" sz="1200">
                <a:solidFill>
                  <a:prstClr val="white"/>
                </a:solidFill>
                <a:ea typeface="游ゴシック" panose="020F0502020204030204"/>
                <a:cs typeface="+mn-lt"/>
              </a:rPr>
              <a:t>アクセス日</a:t>
            </a:r>
            <a:r>
              <a:rPr lang="en-US" altLang="ja-JP" sz="1200">
                <a:solidFill>
                  <a:prstClr val="white"/>
                </a:solidFill>
                <a:ea typeface="游ゴシック" panose="020F0502020204030204"/>
                <a:cs typeface="+mn-lt"/>
              </a:rPr>
              <a:t>2020/9/1)</a:t>
            </a:r>
            <a:endParaRPr lang="ja-JP" altLang="en-US" sz="1200">
              <a:solidFill>
                <a:prstClr val="white"/>
              </a:solidFill>
              <a:ea typeface="游ゴシック" panose="020F0502020204030204"/>
              <a:cs typeface="+mn-lt"/>
            </a:endParaRPr>
          </a:p>
          <a:p>
            <a:pPr lvl="0"/>
            <a:endParaRPr lang="ja-JP" altLang="en-US" sz="1200">
              <a:solidFill>
                <a:prstClr val="white"/>
              </a:solidFill>
              <a:ea typeface="游ゴシック"/>
            </a:endParaRPr>
          </a:p>
        </p:txBody>
      </p:sp>
    </p:spTree>
    <p:extLst>
      <p:ext uri="{BB962C8B-B14F-4D97-AF65-F5344CB8AC3E}">
        <p14:creationId xmlns:p14="http://schemas.microsoft.com/office/powerpoint/2010/main" val="284898485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ワイド画面</PresentationFormat>
  <Slides>32</Slides>
  <Notes>1</Notes>
  <HiddenSlides>0</HiddenSlides>
  <ScaleCrop>false</ScaleCrop>
  <HeadingPairs>
    <vt:vector size="4" baseType="variant">
      <vt:variant>
        <vt:lpstr>テーマ</vt:lpstr>
      </vt:variant>
      <vt:variant>
        <vt:i4>1</vt:i4>
      </vt:variant>
      <vt:variant>
        <vt:lpstr>スライド タイトル</vt:lpstr>
      </vt:variant>
      <vt:variant>
        <vt:i4>32</vt:i4>
      </vt:variant>
    </vt:vector>
  </HeadingPairs>
  <TitlesOfParts>
    <vt:vector size="33" baseType="lpstr">
      <vt:lpstr>Office テーマ</vt:lpstr>
      <vt:lpstr>NRC-KL杯　中間発表 音楽プラットフォームの変化が 消費者の価値観に与える影響</vt:lpstr>
      <vt:lpstr>アジェンダ</vt:lpstr>
      <vt:lpstr>研究概要</vt:lpstr>
      <vt:lpstr>現状分析(音楽視聴媒体の変化)</vt:lpstr>
      <vt:lpstr>現状分析(現代の音楽聴取方法)</vt:lpstr>
      <vt:lpstr>現状分析(現代の音楽視聴媒体)</vt:lpstr>
      <vt:lpstr>現状分析（現代の音楽視聴媒体）</vt:lpstr>
      <vt:lpstr>　現状分析(アーティスト興味度と行動の関連性)</vt:lpstr>
      <vt:lpstr>現状分析(現代の音楽への支出)</vt:lpstr>
      <vt:lpstr>現状分析(現代の音楽への支出)</vt:lpstr>
      <vt:lpstr>現状分析(現代のボリューム層)</vt:lpstr>
      <vt:lpstr>現状分析(まとめ)</vt:lpstr>
      <vt:lpstr>現状分析(まとめ)</vt:lpstr>
      <vt:lpstr>問題意識</vt:lpstr>
      <vt:lpstr>研究目的</vt:lpstr>
      <vt:lpstr>先行研究</vt:lpstr>
      <vt:lpstr>先行研究(ロイヤルティのタイプ)</vt:lpstr>
      <vt:lpstr>先行研究(楽曲に置き換えると…)</vt:lpstr>
      <vt:lpstr>定義</vt:lpstr>
      <vt:lpstr>先行研究(ロイヤルティのタイプ)</vt:lpstr>
      <vt:lpstr>先行研究</vt:lpstr>
      <vt:lpstr>仮説導出1</vt:lpstr>
      <vt:lpstr>仮説１</vt:lpstr>
      <vt:lpstr>仮説導出2</vt:lpstr>
      <vt:lpstr>仮説導出2</vt:lpstr>
      <vt:lpstr>仮説導出2</vt:lpstr>
      <vt:lpstr>仮説導出2</vt:lpstr>
      <vt:lpstr>仮説導出2</vt:lpstr>
      <vt:lpstr>仮説2</vt:lpstr>
      <vt:lpstr>参考文献</vt:lpstr>
      <vt:lpstr>参考文献</vt:lpstr>
      <vt:lpstr>参考文献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NRC-KC杯　中間発表 何かしらのタイトル</dc:title>
  <dc:creator>矢野　圭将</dc:creator>
  <cp:revision>9</cp:revision>
  <dcterms:created xsi:type="dcterms:W3CDTF">2020-08-22T16:10:00Z</dcterms:created>
  <dcterms:modified xsi:type="dcterms:W3CDTF">2020-09-03T12:52:44Z</dcterms:modified>
</cp:coreProperties>
</file>